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4" r:id="rId16"/>
    <p:sldId id="285" r:id="rId17"/>
    <p:sldId id="286" r:id="rId18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2" autoAdjust="0"/>
    <p:restoredTop sz="94667" autoAdjust="0"/>
  </p:normalViewPr>
  <p:slideViewPr>
    <p:cSldViewPr snapToGrid="0" showGuides="1">
      <p:cViewPr>
        <p:scale>
          <a:sx n="90" d="100"/>
          <a:sy n="90" d="100"/>
        </p:scale>
        <p:origin x="-365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0" name="Shape 1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316339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9" name="Shape 1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7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93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0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6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  <a:lvl2pPr marL="0" indent="0" algn="ctr">
              <a:buSzTx/>
              <a:buFontTx/>
              <a:buNone/>
              <a:defRPr sz="2400">
                <a:latin typeface="Montserrat Regular"/>
                <a:ea typeface="Montserrat Regular"/>
                <a:cs typeface="Montserrat Regular"/>
                <a:sym typeface="Montserrat Regular"/>
              </a:defRPr>
            </a:lvl2pPr>
            <a:lvl3pPr marL="0" indent="0" algn="ctr">
              <a:buSzTx/>
              <a:buFontTx/>
              <a:buNone/>
              <a:defRPr sz="2400">
                <a:latin typeface="Montserrat Regular"/>
                <a:ea typeface="Montserrat Regular"/>
                <a:cs typeface="Montserrat Regular"/>
                <a:sym typeface="Montserrat Regular"/>
              </a:defRPr>
            </a:lvl3pPr>
            <a:lvl4pPr marL="0" indent="0" algn="ctr">
              <a:buSzTx/>
              <a:buFontTx/>
              <a:buNone/>
              <a:defRPr sz="2400">
                <a:latin typeface="Montserrat Regular"/>
                <a:ea typeface="Montserrat Regular"/>
                <a:cs typeface="Montserrat Regular"/>
                <a:sym typeface="Montserrat Regular"/>
              </a:defRPr>
            </a:lvl4pPr>
            <a:lvl5pPr marL="0" indent="0" algn="ctr">
              <a:buSzTx/>
              <a:buFontTx/>
              <a:buNone/>
              <a:defRPr sz="2400">
                <a:latin typeface="Montserrat Regular"/>
                <a:ea typeface="Montserrat Regular"/>
                <a:cs typeface="Montserrat Regular"/>
                <a:sym typeface="Montserrat Regula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94064" y="6397944"/>
            <a:ext cx="259737" cy="281937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1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3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92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9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7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/>
            </a:lvl1pPr>
            <a:lvl2pPr marL="0" indent="0">
              <a:buSzTx/>
              <a:buFontTx/>
              <a:buNone/>
              <a:defRPr sz="2400"/>
            </a:lvl2pPr>
            <a:lvl3pPr marL="0" indent="0">
              <a:buSzTx/>
              <a:buFontTx/>
              <a:buNone/>
              <a:defRPr sz="2400"/>
            </a:lvl3pPr>
            <a:lvl4pPr marL="0" indent="0">
              <a:buSzTx/>
              <a:buFontTx/>
              <a:buNone/>
              <a:defRPr sz="2400"/>
            </a:lvl4pPr>
            <a:lvl5pPr marL="0" indent="0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" name="Текст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Текст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83" name="Рисунок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9823" y="6404294"/>
            <a:ext cx="263978" cy="2692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youtu.be/jBE02V71mTw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google.com/maps/d/u/0/viewer?mid=18VP3So9-BcZCJTicQ3MkQM5norGKE4sG&amp;ll=50.435290093605374,64.98059757499993&amp;z=5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5" Type="http://schemas.openxmlformats.org/officeDocument/2006/relationships/image" Target="../media/image1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Прямоугольник"/>
          <p:cNvSpPr/>
          <p:nvPr/>
        </p:nvSpPr>
        <p:spPr>
          <a:xfrm>
            <a:off x="-14910" y="-9236"/>
            <a:ext cx="12221820" cy="6876472"/>
          </a:xfrm>
          <a:prstGeom prst="rect">
            <a:avLst/>
          </a:prstGeom>
          <a:solidFill>
            <a:srgbClr val="4A004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pic>
        <p:nvPicPr>
          <p:cNvPr id="133" name="Иконки2.png" descr="Иконки2.png"/>
          <p:cNvPicPr>
            <a:picLocks noChangeAspect="1"/>
          </p:cNvPicPr>
          <p:nvPr/>
        </p:nvPicPr>
        <p:blipFill>
          <a:blip r:embed="rId2">
            <a:extLst/>
          </a:blip>
          <a:srcRect l="14375" t="42629" r="3523"/>
          <a:stretch>
            <a:fillRect/>
          </a:stretch>
        </p:blipFill>
        <p:spPr>
          <a:xfrm rot="16200000">
            <a:off x="-1069161" y="998842"/>
            <a:ext cx="6915691" cy="4822869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Заголовок 1"/>
          <p:cNvSpPr txBox="1"/>
          <p:nvPr/>
        </p:nvSpPr>
        <p:spPr>
          <a:xfrm>
            <a:off x="2805914" y="3624749"/>
            <a:ext cx="6580172" cy="561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lnSpc>
                <a:spcPct val="90000"/>
              </a:lnSpc>
              <a:defRPr sz="3000" spc="58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Предложение для компаний</a:t>
            </a:r>
          </a:p>
        </p:txBody>
      </p:sp>
      <p:pic>
        <p:nvPicPr>
          <p:cNvPr id="135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55826" y="2598508"/>
            <a:ext cx="6080348" cy="8113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5-слайд.jpg" descr="5-слайд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40351" y="0"/>
            <a:ext cx="53594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Прямоугольник 3"/>
          <p:cNvSpPr txBox="1"/>
          <p:nvPr/>
        </p:nvSpPr>
        <p:spPr>
          <a:xfrm>
            <a:off x="488660" y="553917"/>
            <a:ext cx="5607341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000" b="1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Специальный тур</a:t>
            </a:r>
          </a:p>
        </p:txBody>
      </p:sp>
      <p:sp>
        <p:nvSpPr>
          <p:cNvPr id="282" name="Прямоугольник 4"/>
          <p:cNvSpPr txBox="1"/>
          <p:nvPr/>
        </p:nvSpPr>
        <p:spPr>
          <a:xfrm>
            <a:off x="488660" y="1567179"/>
            <a:ext cx="5339486" cy="428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 err="1"/>
              <a:t>Команда</a:t>
            </a:r>
            <a:r>
              <a:rPr dirty="0"/>
              <a:t> </a:t>
            </a:r>
            <a:r>
              <a:rPr dirty="0" err="1"/>
              <a:t>авторов</a:t>
            </a:r>
            <a:r>
              <a:rPr dirty="0"/>
              <a:t> и </a:t>
            </a:r>
            <a:r>
              <a:rPr dirty="0" err="1"/>
              <a:t>редакторов</a:t>
            </a:r>
            <a:r>
              <a:rPr dirty="0"/>
              <a:t> </a:t>
            </a:r>
            <a:r>
              <a:rPr dirty="0" err="1"/>
              <a:t>напишет</a:t>
            </a:r>
            <a:r>
              <a:rPr dirty="0"/>
              <a:t> </a:t>
            </a:r>
            <a:r>
              <a:rPr dirty="0" err="1">
                <a:latin typeface="Montserrat Bold"/>
                <a:ea typeface="Montserrat Bold"/>
                <a:cs typeface="Montserrat Bold"/>
                <a:sym typeface="Montserrat Bold"/>
              </a:rPr>
              <a:t>специальный</a:t>
            </a:r>
            <a:r>
              <a:rPr dirty="0"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dirty="0" err="1">
                <a:latin typeface="Montserrat Bold"/>
                <a:ea typeface="Montserrat Bold"/>
                <a:cs typeface="Montserrat Bold"/>
                <a:sym typeface="Montserrat Bold"/>
              </a:rPr>
              <a:t>тур</a:t>
            </a:r>
            <a:r>
              <a:rPr dirty="0"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корпоративной</a:t>
            </a:r>
            <a:r>
              <a:rPr dirty="0"/>
              <a:t> </a:t>
            </a:r>
            <a:r>
              <a:rPr dirty="0" err="1"/>
              <a:t>игры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вашему</a:t>
            </a:r>
            <a:r>
              <a:rPr dirty="0"/>
              <a:t> </a:t>
            </a:r>
            <a:r>
              <a:rPr dirty="0" err="1"/>
              <a:t>запросу</a:t>
            </a:r>
            <a:r>
              <a:rPr dirty="0"/>
              <a:t>.</a:t>
            </a:r>
            <a:endParaRPr dirty="0">
              <a:latin typeface="+mj-lt"/>
              <a:ea typeface="+mj-ea"/>
              <a:cs typeface="+mj-cs"/>
              <a:sym typeface="Helvetica"/>
            </a:endParaRPr>
          </a:p>
          <a:p>
            <a:pPr>
              <a:defRPr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endParaRPr dirty="0">
              <a:latin typeface="+mj-lt"/>
              <a:ea typeface="+mj-ea"/>
              <a:cs typeface="+mj-cs"/>
              <a:sym typeface="Helvetica"/>
            </a:endParaRPr>
          </a:p>
          <a:p>
            <a:pPr>
              <a:defRPr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 err="1"/>
              <a:t>Тема</a:t>
            </a:r>
            <a:r>
              <a:rPr dirty="0"/>
              <a:t> </a:t>
            </a:r>
            <a:r>
              <a:rPr dirty="0" err="1"/>
              <a:t>тура</a:t>
            </a:r>
            <a:r>
              <a:rPr dirty="0"/>
              <a:t> </a:t>
            </a:r>
            <a:r>
              <a:rPr dirty="0" err="1">
                <a:latin typeface="Montserrat Bold"/>
                <a:ea typeface="Montserrat Bold"/>
                <a:cs typeface="Montserrat Bold"/>
                <a:sym typeface="Montserrat Bold"/>
              </a:rPr>
              <a:t>может</a:t>
            </a:r>
            <a:r>
              <a:rPr dirty="0"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dirty="0" err="1">
                <a:latin typeface="Montserrat Bold"/>
                <a:ea typeface="Montserrat Bold"/>
                <a:cs typeface="Montserrat Bold"/>
                <a:sym typeface="Montserrat Bold"/>
              </a:rPr>
              <a:t>быть</a:t>
            </a:r>
            <a:r>
              <a:rPr dirty="0"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dirty="0" err="1">
                <a:latin typeface="Montserrat Bold"/>
                <a:ea typeface="Montserrat Bold"/>
                <a:cs typeface="Montserrat Bold"/>
                <a:sym typeface="Montserrat Bold"/>
              </a:rPr>
              <a:t>любой</a:t>
            </a:r>
            <a:r>
              <a:rPr dirty="0"/>
              <a:t>: </a:t>
            </a:r>
          </a:p>
          <a:p>
            <a:pPr>
              <a:defRPr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 err="1"/>
              <a:t>от</a:t>
            </a:r>
            <a:r>
              <a:rPr dirty="0"/>
              <a:t> </a:t>
            </a:r>
            <a:r>
              <a:rPr dirty="0" err="1"/>
              <a:t>профессиональной</a:t>
            </a:r>
            <a:r>
              <a:rPr dirty="0"/>
              <a:t> </a:t>
            </a:r>
            <a:r>
              <a:rPr dirty="0" err="1"/>
              <a:t>отрасли</a:t>
            </a:r>
            <a:r>
              <a:rPr dirty="0"/>
              <a:t> и </a:t>
            </a:r>
            <a:r>
              <a:rPr dirty="0" err="1"/>
              <a:t>истории</a:t>
            </a:r>
            <a:r>
              <a:rPr dirty="0"/>
              <a:t> </a:t>
            </a:r>
            <a:r>
              <a:rPr dirty="0" err="1"/>
              <a:t>компании</a:t>
            </a:r>
            <a:r>
              <a:rPr dirty="0"/>
              <a:t> </a:t>
            </a:r>
            <a:r>
              <a:rPr dirty="0" err="1"/>
              <a:t>до</a:t>
            </a:r>
            <a:r>
              <a:rPr dirty="0"/>
              <a:t> </a:t>
            </a:r>
            <a:r>
              <a:rPr dirty="0" err="1"/>
              <a:t>тематики</a:t>
            </a:r>
            <a:r>
              <a:rPr dirty="0"/>
              <a:t>, </a:t>
            </a:r>
            <a:r>
              <a:rPr dirty="0" err="1"/>
              <a:t>которая</a:t>
            </a:r>
            <a:r>
              <a:rPr dirty="0"/>
              <a:t> </a:t>
            </a:r>
            <a:r>
              <a:rPr dirty="0" err="1"/>
              <a:t>поддержит</a:t>
            </a:r>
            <a:r>
              <a:rPr dirty="0"/>
              <a:t> </a:t>
            </a:r>
            <a:r>
              <a:rPr dirty="0" err="1"/>
              <a:t>атмосферу</a:t>
            </a:r>
            <a:r>
              <a:rPr dirty="0"/>
              <a:t> </a:t>
            </a:r>
            <a:r>
              <a:rPr dirty="0" err="1"/>
              <a:t>мероприятия</a:t>
            </a:r>
            <a:r>
              <a:rPr dirty="0"/>
              <a:t>.</a:t>
            </a:r>
            <a:endParaRPr dirty="0">
              <a:latin typeface="+mj-lt"/>
              <a:ea typeface="+mj-ea"/>
              <a:cs typeface="+mj-cs"/>
              <a:sym typeface="Helvetica"/>
            </a:endParaRPr>
          </a:p>
          <a:p>
            <a:pPr>
              <a:defRPr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endParaRPr dirty="0">
              <a:latin typeface="+mj-lt"/>
              <a:ea typeface="+mj-ea"/>
              <a:cs typeface="+mj-cs"/>
              <a:sym typeface="Helvetica"/>
            </a:endParaRPr>
          </a:p>
          <a:p>
            <a:pPr>
              <a:defRPr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 err="1"/>
              <a:t>Специальный</a:t>
            </a:r>
            <a:r>
              <a:rPr dirty="0"/>
              <a:t> </a:t>
            </a:r>
            <a:r>
              <a:rPr dirty="0" err="1"/>
              <a:t>тур</a:t>
            </a:r>
            <a:r>
              <a:rPr dirty="0"/>
              <a:t> </a:t>
            </a:r>
            <a:r>
              <a:rPr dirty="0" err="1"/>
              <a:t>состоит</a:t>
            </a:r>
            <a:r>
              <a:rPr dirty="0"/>
              <a:t> </a:t>
            </a:r>
            <a:r>
              <a:rPr dirty="0" err="1"/>
              <a:t>из</a:t>
            </a:r>
            <a:r>
              <a:rPr dirty="0"/>
              <a:t> 7 </a:t>
            </a:r>
            <a:r>
              <a:rPr dirty="0" err="1"/>
              <a:t>вопросов</a:t>
            </a:r>
            <a:r>
              <a:rPr dirty="0"/>
              <a:t> </a:t>
            </a:r>
            <a:br>
              <a:rPr dirty="0"/>
            </a:br>
            <a:r>
              <a:rPr dirty="0"/>
              <a:t>и </a:t>
            </a:r>
            <a:r>
              <a:rPr dirty="0" err="1"/>
              <a:t>будет</a:t>
            </a:r>
            <a:r>
              <a:rPr dirty="0"/>
              <a:t> 6-м </a:t>
            </a:r>
            <a:r>
              <a:rPr dirty="0" err="1"/>
              <a:t>туром</a:t>
            </a:r>
            <a:r>
              <a:rPr dirty="0"/>
              <a:t> в </a:t>
            </a:r>
            <a:r>
              <a:rPr dirty="0" err="1"/>
              <a:t>игре</a:t>
            </a:r>
            <a:r>
              <a:rPr dirty="0"/>
              <a:t>.</a:t>
            </a:r>
            <a:endParaRPr dirty="0">
              <a:latin typeface="+mj-lt"/>
              <a:ea typeface="+mj-ea"/>
              <a:cs typeface="+mj-cs"/>
              <a:sym typeface="Helvetica"/>
            </a:endParaRPr>
          </a:p>
          <a:p>
            <a:pPr>
              <a:defRPr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dirty="0" err="1">
                <a:latin typeface="Montserrat Bold"/>
                <a:ea typeface="Montserrat Bold"/>
                <a:cs typeface="Montserrat Bold"/>
                <a:sym typeface="Montserrat Bold"/>
              </a:rPr>
              <a:t>Стоимость</a:t>
            </a:r>
            <a:r>
              <a:rPr dirty="0"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dirty="0" err="1">
                <a:latin typeface="Montserrat Bold"/>
                <a:ea typeface="Montserrat Bold"/>
                <a:cs typeface="Montserrat Bold"/>
                <a:sym typeface="Montserrat Bold"/>
              </a:rPr>
              <a:t>написания</a:t>
            </a:r>
            <a:r>
              <a:rPr dirty="0"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dirty="0" err="1">
                <a:latin typeface="Montserrat Bold"/>
                <a:ea typeface="Montserrat Bold"/>
                <a:cs typeface="Montserrat Bold"/>
                <a:sym typeface="Montserrat Bold"/>
              </a:rPr>
              <a:t>тура</a:t>
            </a:r>
            <a:r>
              <a:rPr dirty="0">
                <a:latin typeface="Montserrat Bold"/>
                <a:ea typeface="Montserrat Bold"/>
                <a:cs typeface="Montserrat Bold"/>
                <a:sym typeface="Montserrat Bold"/>
              </a:rPr>
              <a:t> – </a:t>
            </a:r>
            <a:r>
              <a:rPr lang="ru-RU" dirty="0" smtClean="0">
                <a:latin typeface="Montserrat Bold"/>
                <a:ea typeface="Montserrat Bold"/>
                <a:cs typeface="Montserrat Bold"/>
                <a:sym typeface="Montserrat Bold"/>
              </a:rPr>
              <a:t>10 000</a:t>
            </a:r>
            <a:r>
              <a:rPr dirty="0" smtClean="0"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dirty="0">
                <a:latin typeface="Montserrat Bold"/>
                <a:ea typeface="Montserrat Bold"/>
                <a:cs typeface="Montserrat Bold"/>
                <a:sym typeface="Montserrat Bold"/>
              </a:rPr>
              <a:t>₽.</a:t>
            </a:r>
          </a:p>
        </p:txBody>
      </p:sp>
      <p:sp>
        <p:nvSpPr>
          <p:cNvPr id="283" name="Линия"/>
          <p:cNvSpPr/>
          <p:nvPr/>
        </p:nvSpPr>
        <p:spPr>
          <a:xfrm>
            <a:off x="533400" y="5126679"/>
            <a:ext cx="5339484" cy="1"/>
          </a:xfrm>
          <a:prstGeom prst="line">
            <a:avLst/>
          </a:prstGeom>
          <a:ln w="25400">
            <a:solidFill>
              <a:srgbClr val="DE006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84" name="Прямоугольник"/>
          <p:cNvSpPr/>
          <p:nvPr/>
        </p:nvSpPr>
        <p:spPr>
          <a:xfrm>
            <a:off x="6836643" y="-6790"/>
            <a:ext cx="5392217" cy="6871580"/>
          </a:xfrm>
          <a:prstGeom prst="rect">
            <a:avLst/>
          </a:prstGeom>
          <a:solidFill>
            <a:srgbClr val="4A0045">
              <a:alpha val="39695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Прямоугольник 3"/>
          <p:cNvSpPr txBox="1"/>
          <p:nvPr/>
        </p:nvSpPr>
        <p:spPr>
          <a:xfrm>
            <a:off x="488660" y="350717"/>
            <a:ext cx="5607341" cy="1407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defRPr sz="3000" b="1"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Мозгобойня</a:t>
            </a:r>
            <a:br/>
            <a:r>
              <a:t>органично встраивается</a:t>
            </a:r>
            <a:br/>
            <a:r>
              <a:t>в любое мероприятие</a:t>
            </a:r>
          </a:p>
        </p:txBody>
      </p:sp>
      <p:sp>
        <p:nvSpPr>
          <p:cNvPr id="287" name="Прямоугольник 4"/>
          <p:cNvSpPr txBox="1"/>
          <p:nvPr/>
        </p:nvSpPr>
        <p:spPr>
          <a:xfrm>
            <a:off x="488661" y="1904245"/>
            <a:ext cx="5376430" cy="92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После согласования даты и времени команда организаторов обсудит тайминг </a:t>
            </a:r>
            <a:br/>
            <a:r>
              <a:t>и все нюансы мероприятия:</a:t>
            </a:r>
          </a:p>
        </p:txBody>
      </p:sp>
      <p:grpSp>
        <p:nvGrpSpPr>
          <p:cNvPr id="290" name="Группа"/>
          <p:cNvGrpSpPr/>
          <p:nvPr/>
        </p:nvGrpSpPr>
        <p:grpSpPr>
          <a:xfrm>
            <a:off x="486774" y="3050370"/>
            <a:ext cx="541362" cy="541360"/>
            <a:chOff x="0" y="0"/>
            <a:chExt cx="541360" cy="541359"/>
          </a:xfrm>
        </p:grpSpPr>
        <p:sp>
          <p:nvSpPr>
            <p:cNvPr id="288" name="Shape 124"/>
            <p:cNvSpPr/>
            <p:nvPr/>
          </p:nvSpPr>
          <p:spPr>
            <a:xfrm>
              <a:off x="0" y="0"/>
              <a:ext cx="541361" cy="541360"/>
            </a:xfrm>
            <a:prstGeom prst="ellipse">
              <a:avLst/>
            </a:prstGeom>
            <a:solidFill>
              <a:srgbClr val="DE006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pic>
          <p:nvPicPr>
            <p:cNvPr id="289" name="image1.png" descr="image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5005" y="162855"/>
              <a:ext cx="331352" cy="2410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1" name="Прямоугольник 4"/>
          <p:cNvSpPr txBox="1"/>
          <p:nvPr/>
        </p:nvSpPr>
        <p:spPr>
          <a:xfrm>
            <a:off x="1276061" y="3046729"/>
            <a:ext cx="5376431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60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Что будет</a:t>
            </a:r>
            <a:r>
              <a:t> происходить во время</a:t>
            </a:r>
            <a:br/>
            <a:r>
              <a:t>перерывов, до или после игры.</a:t>
            </a:r>
          </a:p>
        </p:txBody>
      </p:sp>
      <p:grpSp>
        <p:nvGrpSpPr>
          <p:cNvPr id="294" name="Группа"/>
          <p:cNvGrpSpPr/>
          <p:nvPr/>
        </p:nvGrpSpPr>
        <p:grpSpPr>
          <a:xfrm>
            <a:off x="486774" y="3830904"/>
            <a:ext cx="541362" cy="541361"/>
            <a:chOff x="0" y="0"/>
            <a:chExt cx="541360" cy="541359"/>
          </a:xfrm>
        </p:grpSpPr>
        <p:sp>
          <p:nvSpPr>
            <p:cNvPr id="292" name="Shape 124"/>
            <p:cNvSpPr/>
            <p:nvPr/>
          </p:nvSpPr>
          <p:spPr>
            <a:xfrm>
              <a:off x="0" y="0"/>
              <a:ext cx="541361" cy="541360"/>
            </a:xfrm>
            <a:prstGeom prst="ellipse">
              <a:avLst/>
            </a:prstGeom>
            <a:solidFill>
              <a:srgbClr val="DE006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pic>
          <p:nvPicPr>
            <p:cNvPr id="293" name="image1.png" descr="image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5005" y="162855"/>
              <a:ext cx="331352" cy="2410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5" name="Прямоугольник 4"/>
          <p:cNvSpPr txBox="1"/>
          <p:nvPr/>
        </p:nvSpPr>
        <p:spPr>
          <a:xfrm>
            <a:off x="1276061" y="3830904"/>
            <a:ext cx="5376431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60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Нужен ли</a:t>
            </a:r>
            <a:r>
              <a:t> конкретный дресс-код</a:t>
            </a:r>
          </a:p>
          <a:p>
            <a:pPr>
              <a:defRPr sz="160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для организаторов и ведущего.</a:t>
            </a:r>
          </a:p>
        </p:txBody>
      </p:sp>
      <p:grpSp>
        <p:nvGrpSpPr>
          <p:cNvPr id="298" name="Группа"/>
          <p:cNvGrpSpPr/>
          <p:nvPr/>
        </p:nvGrpSpPr>
        <p:grpSpPr>
          <a:xfrm>
            <a:off x="486774" y="4636839"/>
            <a:ext cx="541362" cy="541361"/>
            <a:chOff x="0" y="0"/>
            <a:chExt cx="541360" cy="541359"/>
          </a:xfrm>
        </p:grpSpPr>
        <p:sp>
          <p:nvSpPr>
            <p:cNvPr id="296" name="Shape 124"/>
            <p:cNvSpPr/>
            <p:nvPr/>
          </p:nvSpPr>
          <p:spPr>
            <a:xfrm>
              <a:off x="0" y="0"/>
              <a:ext cx="541361" cy="541360"/>
            </a:xfrm>
            <a:prstGeom prst="ellipse">
              <a:avLst/>
            </a:prstGeom>
            <a:solidFill>
              <a:srgbClr val="DE006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pic>
          <p:nvPicPr>
            <p:cNvPr id="297" name="image1.png" descr="image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5005" y="162855"/>
              <a:ext cx="331352" cy="2410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9" name="Прямоугольник 4"/>
          <p:cNvSpPr txBox="1"/>
          <p:nvPr/>
        </p:nvSpPr>
        <p:spPr>
          <a:xfrm>
            <a:off x="1276061" y="4624139"/>
            <a:ext cx="5376431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60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Будут ли</a:t>
            </a:r>
            <a:r>
              <a:t> дополнительные подарки победителям игры от компании.</a:t>
            </a:r>
          </a:p>
        </p:txBody>
      </p:sp>
      <p:sp>
        <p:nvSpPr>
          <p:cNvPr id="300" name="Прямоугольник 4"/>
          <p:cNvSpPr txBox="1"/>
          <p:nvPr/>
        </p:nvSpPr>
        <p:spPr>
          <a:xfrm>
            <a:off x="488661" y="5547085"/>
            <a:ext cx="6034781" cy="77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За отдельную плату</a:t>
            </a:r>
            <a:r>
              <a:rPr>
                <a:latin typeface="Montserrat Regular"/>
                <a:ea typeface="Montserrat Regular"/>
                <a:cs typeface="Montserrat Regular"/>
                <a:sym typeface="Montserrat Regular"/>
              </a:rPr>
              <a:t> вы можете договориться c ведущим</a:t>
            </a:r>
            <a:br>
              <a:rPr>
                <a:latin typeface="Montserrat Regular"/>
                <a:ea typeface="Montserrat Regular"/>
                <a:cs typeface="Montserrat Regular"/>
                <a:sym typeface="Montserrat Regular"/>
              </a:rPr>
            </a:br>
            <a:r>
              <a:rPr>
                <a:latin typeface="Montserrat Regular"/>
                <a:ea typeface="Montserrat Regular"/>
                <a:cs typeface="Montserrat Regular"/>
                <a:sym typeface="Montserrat Regular"/>
              </a:rPr>
              <a:t>и/или фотографом, чтобы они провели часть вашего мероприятия до или после Мозгобойни. </a:t>
            </a:r>
          </a:p>
        </p:txBody>
      </p:sp>
      <p:sp>
        <p:nvSpPr>
          <p:cNvPr id="301" name="Линия"/>
          <p:cNvSpPr/>
          <p:nvPr/>
        </p:nvSpPr>
        <p:spPr>
          <a:xfrm>
            <a:off x="533400" y="5411024"/>
            <a:ext cx="5517861" cy="1"/>
          </a:xfrm>
          <a:prstGeom prst="line">
            <a:avLst/>
          </a:prstGeom>
          <a:ln w="25400">
            <a:solidFill>
              <a:srgbClr val="DE006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02" name="6-слайд.jpg" descr="6-слайд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49616" y="0"/>
            <a:ext cx="53594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Прямоугольник"/>
          <p:cNvSpPr/>
          <p:nvPr/>
        </p:nvSpPr>
        <p:spPr>
          <a:xfrm>
            <a:off x="6900417" y="-6790"/>
            <a:ext cx="5307062" cy="6871580"/>
          </a:xfrm>
          <a:prstGeom prst="rect">
            <a:avLst/>
          </a:prstGeom>
          <a:solidFill>
            <a:srgbClr val="4A0045">
              <a:alpha val="39695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7-слайд.jpg" descr="7-слайд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32401" y="-1"/>
            <a:ext cx="53594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Заголовок 1"/>
          <p:cNvSpPr txBox="1"/>
          <p:nvPr/>
        </p:nvSpPr>
        <p:spPr>
          <a:xfrm>
            <a:off x="496305" y="328871"/>
            <a:ext cx="5812132" cy="984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90000"/>
              </a:lnSpc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Стоимость игры зависит</a:t>
            </a:r>
          </a:p>
          <a:p>
            <a:pPr>
              <a:lnSpc>
                <a:spcPct val="90000"/>
              </a:lnSpc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от количества человек</a:t>
            </a:r>
          </a:p>
        </p:txBody>
      </p:sp>
      <p:graphicFrame>
        <p:nvGraphicFramePr>
          <p:cNvPr id="307" name="Таблица 2"/>
          <p:cNvGraphicFramePr/>
          <p:nvPr>
            <p:extLst>
              <p:ext uri="{D42A27DB-BD31-4B8C-83A1-F6EECF244321}">
                <p14:modId xmlns:p14="http://schemas.microsoft.com/office/powerpoint/2010/main" val="3472859143"/>
              </p:ext>
            </p:extLst>
          </p:nvPr>
        </p:nvGraphicFramePr>
        <p:xfrm>
          <a:off x="1174573" y="1995552"/>
          <a:ext cx="4214834" cy="340638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1074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074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6773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dirty="0" err="1">
                          <a:latin typeface="Montserrat Regular"/>
                          <a:ea typeface="Montserrat Regular"/>
                          <a:cs typeface="Montserrat Regular"/>
                          <a:sym typeface="Montserrat Regular"/>
                        </a:rPr>
                        <a:t>До</a:t>
                      </a:r>
                      <a:r>
                        <a:rPr dirty="0">
                          <a:latin typeface="Montserrat Regular"/>
                          <a:ea typeface="Montserrat Regular"/>
                          <a:cs typeface="Montserrat Regular"/>
                          <a:sym typeface="Montserrat Regular"/>
                        </a:rPr>
                        <a:t> 30 </a:t>
                      </a:r>
                      <a:r>
                        <a:rPr dirty="0" err="1">
                          <a:latin typeface="Montserrat Regular"/>
                          <a:ea typeface="Montserrat Regular"/>
                          <a:cs typeface="Montserrat Regular"/>
                          <a:sym typeface="Montserrat Regular"/>
                        </a:rPr>
                        <a:t>человек</a:t>
                      </a:r>
                      <a:endParaRPr dirty="0">
                        <a:latin typeface="Montserrat Regular"/>
                        <a:ea typeface="Montserrat Regular"/>
                        <a:cs typeface="Montserrat Regular"/>
                        <a:sym typeface="Montserrat Regular"/>
                      </a:endParaRP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lang="ru-RU" dirty="0" smtClean="0"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30</a:t>
                      </a:r>
                      <a:r>
                        <a:rPr dirty="0"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 000 ₽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773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>
                          <a:latin typeface="Montserrat Regular"/>
                          <a:ea typeface="Montserrat Regular"/>
                          <a:cs typeface="Montserrat Regular"/>
                          <a:sym typeface="Montserrat Regular"/>
                        </a:rPr>
                        <a:t>До 50 человек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35 000 ₽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773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>
                          <a:latin typeface="Montserrat Regular"/>
                          <a:ea typeface="Montserrat Regular"/>
                          <a:cs typeface="Montserrat Regular"/>
                          <a:sym typeface="Montserrat Regular"/>
                        </a:rPr>
                        <a:t>До 70 человек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lang="ru-RU" dirty="0" smtClean="0"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50</a:t>
                      </a:r>
                      <a:r>
                        <a:rPr dirty="0"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 000 ₽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773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>
                          <a:latin typeface="Montserrat Regular"/>
                          <a:ea typeface="Montserrat Regular"/>
                          <a:cs typeface="Montserrat Regular"/>
                          <a:sym typeface="Montserrat Regular"/>
                        </a:rPr>
                        <a:t>До 100 человек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60 000 ₽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6773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>
                          <a:latin typeface="Montserrat Regular"/>
                          <a:ea typeface="Montserrat Regular"/>
                          <a:cs typeface="Montserrat Regular"/>
                          <a:sym typeface="Montserrat Regular"/>
                        </a:rPr>
                        <a:t>До 150 человек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85 000 ₽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6773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>
                          <a:latin typeface="Montserrat Regular"/>
                          <a:ea typeface="Montserrat Regular"/>
                          <a:cs typeface="Montserrat Regular"/>
                          <a:sym typeface="Montserrat Regular"/>
                        </a:rPr>
                        <a:t>До 200 человек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lang="ru-RU" dirty="0" smtClean="0"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100</a:t>
                      </a:r>
                      <a:r>
                        <a:rPr dirty="0"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 000 ₽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308" name="Shape 124"/>
          <p:cNvSpPr/>
          <p:nvPr/>
        </p:nvSpPr>
        <p:spPr>
          <a:xfrm>
            <a:off x="552520" y="2116540"/>
            <a:ext cx="325399" cy="325399"/>
          </a:xfrm>
          <a:prstGeom prst="ellipse">
            <a:avLst/>
          </a:prstGeom>
          <a:solidFill>
            <a:srgbClr val="DE006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309" name="Shape 124"/>
          <p:cNvSpPr/>
          <p:nvPr/>
        </p:nvSpPr>
        <p:spPr>
          <a:xfrm>
            <a:off x="552520" y="2679681"/>
            <a:ext cx="325399" cy="325399"/>
          </a:xfrm>
          <a:prstGeom prst="ellipse">
            <a:avLst/>
          </a:prstGeom>
          <a:solidFill>
            <a:srgbClr val="DE006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310" name="Shape 124"/>
          <p:cNvSpPr/>
          <p:nvPr/>
        </p:nvSpPr>
        <p:spPr>
          <a:xfrm>
            <a:off x="552520" y="3242822"/>
            <a:ext cx="325399" cy="325399"/>
          </a:xfrm>
          <a:prstGeom prst="ellipse">
            <a:avLst/>
          </a:prstGeom>
          <a:solidFill>
            <a:srgbClr val="DE006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311" name="Shape 124"/>
          <p:cNvSpPr/>
          <p:nvPr/>
        </p:nvSpPr>
        <p:spPr>
          <a:xfrm>
            <a:off x="552520" y="3805963"/>
            <a:ext cx="325399" cy="325398"/>
          </a:xfrm>
          <a:prstGeom prst="ellipse">
            <a:avLst/>
          </a:prstGeom>
          <a:solidFill>
            <a:srgbClr val="DE006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312" name="Shape 124"/>
          <p:cNvSpPr/>
          <p:nvPr/>
        </p:nvSpPr>
        <p:spPr>
          <a:xfrm>
            <a:off x="552520" y="4369104"/>
            <a:ext cx="325399" cy="325398"/>
          </a:xfrm>
          <a:prstGeom prst="ellipse">
            <a:avLst/>
          </a:prstGeom>
          <a:solidFill>
            <a:srgbClr val="DE006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313" name="Shape 124"/>
          <p:cNvSpPr/>
          <p:nvPr/>
        </p:nvSpPr>
        <p:spPr>
          <a:xfrm>
            <a:off x="552520" y="4932245"/>
            <a:ext cx="325399" cy="325398"/>
          </a:xfrm>
          <a:prstGeom prst="ellipse">
            <a:avLst/>
          </a:prstGeom>
          <a:solidFill>
            <a:srgbClr val="DE006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314" name="Прямоугольник"/>
          <p:cNvSpPr/>
          <p:nvPr/>
        </p:nvSpPr>
        <p:spPr>
          <a:xfrm>
            <a:off x="6832401" y="16688"/>
            <a:ext cx="5359401" cy="6824624"/>
          </a:xfrm>
          <a:prstGeom prst="rect">
            <a:avLst/>
          </a:prstGeom>
          <a:solidFill>
            <a:srgbClr val="4A0045">
              <a:alpha val="39695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11-слайд.jpg" descr="11-слайд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08904" y="4235210"/>
            <a:ext cx="2997201" cy="1955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10-слайд.jpg" descr="10-слайд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8325" y="4235210"/>
            <a:ext cx="2997200" cy="1955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9-слайд.jpg" descr="9-слайд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08904" y="1537692"/>
            <a:ext cx="2997201" cy="1955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8-слайд.jpg" descr="8-слайд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68325" y="1537692"/>
            <a:ext cx="2997200" cy="1955801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Заголовок 1"/>
          <p:cNvSpPr txBox="1">
            <a:spLocks noGrp="1"/>
          </p:cNvSpPr>
          <p:nvPr>
            <p:ph type="ctrTitle"/>
          </p:nvPr>
        </p:nvSpPr>
        <p:spPr>
          <a:xfrm>
            <a:off x="491524" y="264871"/>
            <a:ext cx="6509640" cy="637914"/>
          </a:xfrm>
          <a:prstGeom prst="rect">
            <a:avLst/>
          </a:prstGeom>
        </p:spPr>
        <p:txBody>
          <a:bodyPr anchor="ctr"/>
          <a:lstStyle>
            <a:lvl1pPr algn="l" defTabSz="786383"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В Мозгобойню можно играть:</a:t>
            </a:r>
          </a:p>
        </p:txBody>
      </p:sp>
      <p:sp>
        <p:nvSpPr>
          <p:cNvPr id="321" name="Прямоугольник"/>
          <p:cNvSpPr/>
          <p:nvPr/>
        </p:nvSpPr>
        <p:spPr>
          <a:xfrm>
            <a:off x="8652030" y="-1"/>
            <a:ext cx="3554879" cy="6858001"/>
          </a:xfrm>
          <a:prstGeom prst="rect">
            <a:avLst/>
          </a:prstGeom>
          <a:solidFill>
            <a:srgbClr val="4A004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grpSp>
        <p:nvGrpSpPr>
          <p:cNvPr id="324" name="Группа"/>
          <p:cNvGrpSpPr/>
          <p:nvPr/>
        </p:nvGrpSpPr>
        <p:grpSpPr>
          <a:xfrm>
            <a:off x="3287808" y="3161390"/>
            <a:ext cx="454367" cy="454367"/>
            <a:chOff x="-1" y="-1"/>
            <a:chExt cx="454366" cy="454366"/>
          </a:xfrm>
        </p:grpSpPr>
        <p:sp>
          <p:nvSpPr>
            <p:cNvPr id="322" name="Кружок"/>
            <p:cNvSpPr/>
            <p:nvPr/>
          </p:nvSpPr>
          <p:spPr>
            <a:xfrm>
              <a:off x="-2" y="-2"/>
              <a:ext cx="454368" cy="454368"/>
            </a:xfrm>
            <a:prstGeom prst="ellipse">
              <a:avLst/>
            </a:prstGeom>
            <a:solidFill>
              <a:srgbClr val="DE006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pic>
          <p:nvPicPr>
            <p:cNvPr id="323" name="Изображение" descr="Изображение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5788" y="135063"/>
              <a:ext cx="278104" cy="2023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27" name="Группа"/>
          <p:cNvGrpSpPr/>
          <p:nvPr/>
        </p:nvGrpSpPr>
        <p:grpSpPr>
          <a:xfrm>
            <a:off x="6833254" y="3201816"/>
            <a:ext cx="454367" cy="454368"/>
            <a:chOff x="-1" y="-1"/>
            <a:chExt cx="454366" cy="454366"/>
          </a:xfrm>
        </p:grpSpPr>
        <p:sp>
          <p:nvSpPr>
            <p:cNvPr id="325" name="Кружок"/>
            <p:cNvSpPr/>
            <p:nvPr/>
          </p:nvSpPr>
          <p:spPr>
            <a:xfrm>
              <a:off x="-2" y="-2"/>
              <a:ext cx="454368" cy="454368"/>
            </a:xfrm>
            <a:prstGeom prst="ellipse">
              <a:avLst/>
            </a:prstGeom>
            <a:solidFill>
              <a:srgbClr val="DE006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pic>
          <p:nvPicPr>
            <p:cNvPr id="326" name="Изображение" descr="Изображение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5788" y="135063"/>
              <a:ext cx="278104" cy="2023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30" name="Группа"/>
          <p:cNvGrpSpPr/>
          <p:nvPr/>
        </p:nvGrpSpPr>
        <p:grpSpPr>
          <a:xfrm>
            <a:off x="3287808" y="5874362"/>
            <a:ext cx="454367" cy="454367"/>
            <a:chOff x="-1" y="-1"/>
            <a:chExt cx="454366" cy="454366"/>
          </a:xfrm>
        </p:grpSpPr>
        <p:sp>
          <p:nvSpPr>
            <p:cNvPr id="328" name="Кружок"/>
            <p:cNvSpPr/>
            <p:nvPr/>
          </p:nvSpPr>
          <p:spPr>
            <a:xfrm>
              <a:off x="-2" y="-2"/>
              <a:ext cx="454368" cy="454368"/>
            </a:xfrm>
            <a:prstGeom prst="ellipse">
              <a:avLst/>
            </a:prstGeom>
            <a:solidFill>
              <a:srgbClr val="DE006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pic>
          <p:nvPicPr>
            <p:cNvPr id="329" name="Изображение" descr="Изображение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5788" y="135063"/>
              <a:ext cx="278104" cy="2023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33" name="Группа"/>
          <p:cNvGrpSpPr/>
          <p:nvPr/>
        </p:nvGrpSpPr>
        <p:grpSpPr>
          <a:xfrm>
            <a:off x="6833254" y="5874362"/>
            <a:ext cx="454367" cy="454367"/>
            <a:chOff x="-1" y="-1"/>
            <a:chExt cx="454366" cy="454366"/>
          </a:xfrm>
        </p:grpSpPr>
        <p:sp>
          <p:nvSpPr>
            <p:cNvPr id="331" name="Кружок"/>
            <p:cNvSpPr/>
            <p:nvPr/>
          </p:nvSpPr>
          <p:spPr>
            <a:xfrm>
              <a:off x="-2" y="-2"/>
              <a:ext cx="454368" cy="454368"/>
            </a:xfrm>
            <a:prstGeom prst="ellipse">
              <a:avLst/>
            </a:prstGeom>
            <a:solidFill>
              <a:srgbClr val="DE006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pic>
          <p:nvPicPr>
            <p:cNvPr id="332" name="Изображение" descr="Изображение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5788" y="135063"/>
              <a:ext cx="278104" cy="2023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4" name="TextBox 3"/>
          <p:cNvSpPr txBox="1"/>
          <p:nvPr/>
        </p:nvSpPr>
        <p:spPr>
          <a:xfrm>
            <a:off x="503196" y="1134452"/>
            <a:ext cx="2181351" cy="370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457200">
              <a:defRPr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в ресторане</a:t>
            </a:r>
          </a:p>
        </p:txBody>
      </p:sp>
      <p:sp>
        <p:nvSpPr>
          <p:cNvPr id="335" name="TextBox 3"/>
          <p:cNvSpPr txBox="1"/>
          <p:nvPr/>
        </p:nvSpPr>
        <p:spPr>
          <a:xfrm>
            <a:off x="4048956" y="1134452"/>
            <a:ext cx="1765977" cy="370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457200">
              <a:defRPr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в ДК</a:t>
            </a:r>
          </a:p>
        </p:txBody>
      </p:sp>
      <p:sp>
        <p:nvSpPr>
          <p:cNvPr id="336" name="TextBox 3"/>
          <p:cNvSpPr txBox="1"/>
          <p:nvPr/>
        </p:nvSpPr>
        <p:spPr>
          <a:xfrm>
            <a:off x="503198" y="3823730"/>
            <a:ext cx="1456524" cy="370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457200">
              <a:defRPr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в офисе</a:t>
            </a:r>
          </a:p>
        </p:txBody>
      </p:sp>
      <p:sp>
        <p:nvSpPr>
          <p:cNvPr id="337" name="TextBox 3"/>
          <p:cNvSpPr txBox="1"/>
          <p:nvPr/>
        </p:nvSpPr>
        <p:spPr>
          <a:xfrm>
            <a:off x="4048956" y="3823730"/>
            <a:ext cx="2962710" cy="370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457200">
              <a:defRPr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на открытом воздухе</a:t>
            </a:r>
          </a:p>
        </p:txBody>
      </p:sp>
      <p:pic>
        <p:nvPicPr>
          <p:cNvPr id="338" name="Иконки.png" descr="Иконки.png"/>
          <p:cNvPicPr>
            <a:picLocks noChangeAspect="1"/>
          </p:cNvPicPr>
          <p:nvPr/>
        </p:nvPicPr>
        <p:blipFill>
          <a:blip r:embed="rId7">
            <a:extLst/>
          </a:blip>
          <a:srcRect r="19204" b="27398"/>
          <a:stretch>
            <a:fillRect/>
          </a:stretch>
        </p:blipFill>
        <p:spPr>
          <a:xfrm>
            <a:off x="7598684" y="2757619"/>
            <a:ext cx="4601031" cy="41447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Прямоугольник"/>
          <p:cNvSpPr/>
          <p:nvPr/>
        </p:nvSpPr>
        <p:spPr>
          <a:xfrm>
            <a:off x="7549243" y="-6790"/>
            <a:ext cx="4660592" cy="6871580"/>
          </a:xfrm>
          <a:prstGeom prst="rect">
            <a:avLst/>
          </a:prstGeom>
          <a:solidFill>
            <a:srgbClr val="DE006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341" name="TextBox 46"/>
          <p:cNvSpPr txBox="1"/>
          <p:nvPr/>
        </p:nvSpPr>
        <p:spPr>
          <a:xfrm>
            <a:off x="1194845" y="3229326"/>
            <a:ext cx="3954552" cy="370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solidFill>
                  <a:srgbClr val="313031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 err="1"/>
              <a:t>Экран</a:t>
            </a:r>
            <a:r>
              <a:rPr dirty="0"/>
              <a:t> + </a:t>
            </a:r>
            <a:r>
              <a:rPr dirty="0" err="1"/>
              <a:t>проектор</a:t>
            </a:r>
            <a:r>
              <a:rPr dirty="0"/>
              <a:t> – </a:t>
            </a:r>
            <a:r>
              <a:rPr lang="ru-RU" dirty="0">
                <a:latin typeface="Montserrat Bold"/>
                <a:sym typeface="Montserrat Bold"/>
              </a:rPr>
              <a:t>7</a:t>
            </a:r>
            <a:r>
              <a:rPr dirty="0" smtClean="0">
                <a:latin typeface="Montserrat Bold"/>
                <a:ea typeface="Montserrat Bold"/>
                <a:cs typeface="Montserrat Bold"/>
                <a:sym typeface="Montserrat Bold"/>
              </a:rPr>
              <a:t>000 </a:t>
            </a:r>
            <a:r>
              <a:rPr dirty="0">
                <a:latin typeface="Montserrat Bold"/>
                <a:ea typeface="Montserrat Bold"/>
                <a:cs typeface="Montserrat Bold"/>
                <a:sym typeface="Montserrat Bold"/>
              </a:rPr>
              <a:t>₽</a:t>
            </a:r>
          </a:p>
        </p:txBody>
      </p:sp>
      <p:sp>
        <p:nvSpPr>
          <p:cNvPr id="342" name="TextBox 46"/>
          <p:cNvSpPr txBox="1"/>
          <p:nvPr/>
        </p:nvSpPr>
        <p:spPr>
          <a:xfrm>
            <a:off x="1194845" y="3982858"/>
            <a:ext cx="3954552" cy="929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solidFill>
                  <a:srgbClr val="313031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 err="1"/>
              <a:t>Плазменная</a:t>
            </a:r>
            <a:r>
              <a:rPr dirty="0"/>
              <a:t> </a:t>
            </a:r>
            <a:r>
              <a:rPr dirty="0" err="1"/>
              <a:t>панель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стойке</a:t>
            </a:r>
            <a:r>
              <a:rPr dirty="0"/>
              <a:t>:</a:t>
            </a:r>
          </a:p>
          <a:p>
            <a:pPr>
              <a:defRPr>
                <a:solidFill>
                  <a:srgbClr val="313031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/>
              <a:t>1 </a:t>
            </a:r>
            <a:r>
              <a:rPr dirty="0" err="1"/>
              <a:t>шт</a:t>
            </a:r>
            <a:r>
              <a:rPr dirty="0"/>
              <a:t>. – </a:t>
            </a:r>
            <a:r>
              <a:rPr lang="ru-RU" dirty="0">
                <a:latin typeface="Montserrat Bold"/>
                <a:sym typeface="Montserrat Bold"/>
              </a:rPr>
              <a:t>5</a:t>
            </a:r>
            <a:r>
              <a:rPr dirty="0" smtClean="0">
                <a:latin typeface="Montserrat Bold"/>
                <a:ea typeface="Montserrat Bold"/>
                <a:cs typeface="Montserrat Bold"/>
                <a:sym typeface="Montserrat Bold"/>
              </a:rPr>
              <a:t>000 </a:t>
            </a:r>
            <a:r>
              <a:rPr dirty="0">
                <a:latin typeface="Montserrat Bold"/>
                <a:ea typeface="Montserrat Bold"/>
                <a:cs typeface="Montserrat Bold"/>
                <a:sym typeface="Montserrat Bold"/>
              </a:rPr>
              <a:t>₽</a:t>
            </a:r>
          </a:p>
          <a:p>
            <a:pPr>
              <a:defRPr>
                <a:solidFill>
                  <a:srgbClr val="313031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/>
              <a:t>2 </a:t>
            </a:r>
            <a:r>
              <a:rPr dirty="0" err="1"/>
              <a:t>шт</a:t>
            </a:r>
            <a:r>
              <a:rPr dirty="0"/>
              <a:t>. – </a:t>
            </a:r>
            <a:r>
              <a:rPr lang="ru-RU" dirty="0" smtClean="0">
                <a:latin typeface="Montserrat Bold"/>
                <a:sym typeface="Montserrat Bold"/>
              </a:rPr>
              <a:t>10</a:t>
            </a:r>
            <a:r>
              <a:rPr dirty="0" smtClean="0">
                <a:latin typeface="Montserrat Bold"/>
                <a:ea typeface="Montserrat Bold"/>
                <a:cs typeface="Montserrat Bold"/>
                <a:sym typeface="Montserrat Bold"/>
              </a:rPr>
              <a:t>000 </a:t>
            </a:r>
            <a:r>
              <a:rPr dirty="0">
                <a:latin typeface="Montserrat Bold"/>
                <a:ea typeface="Montserrat Bold"/>
                <a:cs typeface="Montserrat Bold"/>
                <a:sym typeface="Montserrat Bold"/>
              </a:rPr>
              <a:t>₽</a:t>
            </a:r>
          </a:p>
        </p:txBody>
      </p:sp>
      <p:sp>
        <p:nvSpPr>
          <p:cNvPr id="343" name="TextBox 46"/>
          <p:cNvSpPr txBox="1"/>
          <p:nvPr/>
        </p:nvSpPr>
        <p:spPr>
          <a:xfrm>
            <a:off x="1194845" y="5141848"/>
            <a:ext cx="4124147" cy="370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solidFill>
                  <a:srgbClr val="313031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 err="1"/>
              <a:t>Звуковая</a:t>
            </a:r>
            <a:r>
              <a:rPr dirty="0"/>
              <a:t> </a:t>
            </a:r>
            <a:r>
              <a:rPr dirty="0" err="1"/>
              <a:t>аппаратура</a:t>
            </a:r>
            <a:r>
              <a:rPr dirty="0"/>
              <a:t> – </a:t>
            </a:r>
            <a:r>
              <a:rPr lang="ru-RU" dirty="0">
                <a:latin typeface="Montserrat Bold"/>
                <a:sym typeface="Montserrat Bold"/>
              </a:rPr>
              <a:t>5</a:t>
            </a:r>
            <a:r>
              <a:rPr dirty="0" smtClean="0">
                <a:latin typeface="Montserrat Bold"/>
                <a:ea typeface="Montserrat Bold"/>
                <a:cs typeface="Montserrat Bold"/>
                <a:sym typeface="Montserrat Bold"/>
              </a:rPr>
              <a:t>000 </a:t>
            </a:r>
            <a:r>
              <a:rPr dirty="0">
                <a:latin typeface="Montserrat Bold"/>
                <a:ea typeface="Montserrat Bold"/>
                <a:cs typeface="Montserrat Bold"/>
                <a:sym typeface="Montserrat Bold"/>
              </a:rPr>
              <a:t>₽</a:t>
            </a:r>
          </a:p>
        </p:txBody>
      </p:sp>
      <p:sp>
        <p:nvSpPr>
          <p:cNvPr id="344" name="TextBox 46"/>
          <p:cNvSpPr txBox="1"/>
          <p:nvPr/>
        </p:nvSpPr>
        <p:spPr>
          <a:xfrm>
            <a:off x="500650" y="1524064"/>
            <a:ext cx="5595351" cy="923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solidFill>
                  <a:srgbClr val="313031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 err="1"/>
              <a:t>Техническое</a:t>
            </a:r>
            <a:r>
              <a:rPr dirty="0"/>
              <a:t> </a:t>
            </a:r>
            <a:r>
              <a:rPr dirty="0" err="1"/>
              <a:t>оборудование</a:t>
            </a:r>
            <a:r>
              <a:rPr dirty="0"/>
              <a:t>, </a:t>
            </a:r>
            <a:r>
              <a:rPr dirty="0" err="1"/>
              <a:t>которое</a:t>
            </a:r>
            <a:r>
              <a:rPr dirty="0"/>
              <a:t> </a:t>
            </a:r>
            <a:r>
              <a:rPr dirty="0" err="1"/>
              <a:t>необходимо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проведения</a:t>
            </a:r>
            <a:r>
              <a:rPr dirty="0"/>
              <a:t> </a:t>
            </a:r>
            <a:r>
              <a:rPr dirty="0" err="1"/>
              <a:t>игры</a:t>
            </a:r>
            <a:r>
              <a:rPr dirty="0"/>
              <a:t>, </a:t>
            </a:r>
            <a:r>
              <a:rPr dirty="0" err="1">
                <a:latin typeface="Montserrat Bold"/>
                <a:ea typeface="Montserrat Bold"/>
                <a:cs typeface="Montserrat Bold"/>
                <a:sym typeface="Montserrat Bold"/>
              </a:rPr>
              <a:t>оплачивается</a:t>
            </a:r>
            <a:r>
              <a:rPr dirty="0"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dirty="0" err="1">
                <a:latin typeface="Montserrat Bold"/>
                <a:ea typeface="Montserrat Bold"/>
                <a:cs typeface="Montserrat Bold"/>
                <a:sym typeface="Montserrat Bold"/>
              </a:rPr>
              <a:t>отдельно</a:t>
            </a:r>
            <a:r>
              <a:rPr dirty="0"/>
              <a:t>, </a:t>
            </a:r>
            <a:r>
              <a:rPr dirty="0" err="1"/>
              <a:t>если</a:t>
            </a:r>
            <a:r>
              <a:rPr dirty="0"/>
              <a:t> </a:t>
            </a:r>
            <a:r>
              <a:rPr dirty="0" err="1" smtClean="0"/>
              <a:t>его</a:t>
            </a:r>
            <a:r>
              <a:rPr lang="ru-RU" dirty="0" smtClean="0"/>
              <a:t> </a:t>
            </a:r>
            <a:r>
              <a:rPr dirty="0" err="1" smtClean="0"/>
              <a:t>нет</a:t>
            </a:r>
            <a:r>
              <a:rPr dirty="0" smtClean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площадке</a:t>
            </a:r>
            <a:r>
              <a:rPr dirty="0"/>
              <a:t>.</a:t>
            </a:r>
          </a:p>
        </p:txBody>
      </p:sp>
      <p:grpSp>
        <p:nvGrpSpPr>
          <p:cNvPr id="347" name="Группа"/>
          <p:cNvGrpSpPr/>
          <p:nvPr/>
        </p:nvGrpSpPr>
        <p:grpSpPr>
          <a:xfrm>
            <a:off x="486774" y="3158411"/>
            <a:ext cx="541362" cy="541361"/>
            <a:chOff x="0" y="0"/>
            <a:chExt cx="541360" cy="541359"/>
          </a:xfrm>
        </p:grpSpPr>
        <p:sp>
          <p:nvSpPr>
            <p:cNvPr id="345" name="Shape 124"/>
            <p:cNvSpPr/>
            <p:nvPr/>
          </p:nvSpPr>
          <p:spPr>
            <a:xfrm>
              <a:off x="0" y="0"/>
              <a:ext cx="541361" cy="541360"/>
            </a:xfrm>
            <a:prstGeom prst="ellipse">
              <a:avLst/>
            </a:prstGeom>
            <a:solidFill>
              <a:srgbClr val="DE006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pic>
          <p:nvPicPr>
            <p:cNvPr id="346" name="image1.png" descr="image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5005" y="150155"/>
              <a:ext cx="331352" cy="2410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50" name="Группа"/>
          <p:cNvGrpSpPr/>
          <p:nvPr/>
        </p:nvGrpSpPr>
        <p:grpSpPr>
          <a:xfrm>
            <a:off x="486774" y="4062738"/>
            <a:ext cx="541362" cy="541361"/>
            <a:chOff x="0" y="0"/>
            <a:chExt cx="541360" cy="541359"/>
          </a:xfrm>
        </p:grpSpPr>
        <p:sp>
          <p:nvSpPr>
            <p:cNvPr id="348" name="Shape 124"/>
            <p:cNvSpPr/>
            <p:nvPr/>
          </p:nvSpPr>
          <p:spPr>
            <a:xfrm>
              <a:off x="0" y="0"/>
              <a:ext cx="541361" cy="541360"/>
            </a:xfrm>
            <a:prstGeom prst="ellipse">
              <a:avLst/>
            </a:prstGeom>
            <a:solidFill>
              <a:srgbClr val="DE006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pic>
          <p:nvPicPr>
            <p:cNvPr id="349" name="image1.png" descr="image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5005" y="150155"/>
              <a:ext cx="331352" cy="2410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53" name="Группа"/>
          <p:cNvGrpSpPr/>
          <p:nvPr/>
        </p:nvGrpSpPr>
        <p:grpSpPr>
          <a:xfrm>
            <a:off x="486774" y="5066379"/>
            <a:ext cx="541362" cy="541361"/>
            <a:chOff x="0" y="0"/>
            <a:chExt cx="541360" cy="541359"/>
          </a:xfrm>
        </p:grpSpPr>
        <p:sp>
          <p:nvSpPr>
            <p:cNvPr id="351" name="Shape 124"/>
            <p:cNvSpPr/>
            <p:nvPr/>
          </p:nvSpPr>
          <p:spPr>
            <a:xfrm>
              <a:off x="0" y="0"/>
              <a:ext cx="541361" cy="541360"/>
            </a:xfrm>
            <a:prstGeom prst="ellipse">
              <a:avLst/>
            </a:prstGeom>
            <a:solidFill>
              <a:srgbClr val="DE006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pic>
          <p:nvPicPr>
            <p:cNvPr id="352" name="image1.png" descr="image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5005" y="150155"/>
              <a:ext cx="331352" cy="2410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54" name="Заголовок 1"/>
          <p:cNvSpPr txBox="1"/>
          <p:nvPr/>
        </p:nvSpPr>
        <p:spPr>
          <a:xfrm>
            <a:off x="491555" y="328870"/>
            <a:ext cx="5188810" cy="984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defTabSz="201168">
              <a:lnSpc>
                <a:spcPct val="90000"/>
              </a:lnSpc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Техническое оснащение площадки</a:t>
            </a:r>
          </a:p>
        </p:txBody>
      </p:sp>
      <p:pic>
        <p:nvPicPr>
          <p:cNvPr id="355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rcRect r="14461"/>
          <a:stretch>
            <a:fillRect/>
          </a:stretch>
        </p:blipFill>
        <p:spPr>
          <a:xfrm>
            <a:off x="6089567" y="1315337"/>
            <a:ext cx="6140947" cy="54342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12-слайд.jpg" descr="12-слайд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36362"/>
            <a:ext cx="12192001" cy="6930724"/>
          </a:xfrm>
          <a:prstGeom prst="rect">
            <a:avLst/>
          </a:prstGeom>
          <a:ln w="12700">
            <a:miter lim="400000"/>
          </a:ln>
        </p:spPr>
      </p:pic>
      <p:sp>
        <p:nvSpPr>
          <p:cNvPr id="598" name="Прямоугольник"/>
          <p:cNvSpPr/>
          <p:nvPr/>
        </p:nvSpPr>
        <p:spPr>
          <a:xfrm>
            <a:off x="-1405" y="-45840"/>
            <a:ext cx="12194810" cy="6949680"/>
          </a:xfrm>
          <a:prstGeom prst="rect">
            <a:avLst/>
          </a:prstGeom>
          <a:solidFill>
            <a:srgbClr val="4A0045">
              <a:alpha val="70196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99" name="Заголовок 1"/>
          <p:cNvSpPr txBox="1"/>
          <p:nvPr/>
        </p:nvSpPr>
        <p:spPr>
          <a:xfrm>
            <a:off x="1275431" y="2142342"/>
            <a:ext cx="9641137" cy="1563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/>
          <a:p>
            <a:pPr algn="ctr">
              <a:lnSpc>
                <a:spcPct val="90000"/>
              </a:lnSpc>
              <a:defRPr sz="5000" spc="96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Корпоратив, который</a:t>
            </a:r>
            <a:br/>
            <a:r>
              <a:t>вы запомните. </a:t>
            </a:r>
          </a:p>
        </p:txBody>
      </p:sp>
      <p:pic>
        <p:nvPicPr>
          <p:cNvPr id="600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3026" y="737911"/>
            <a:ext cx="3045948" cy="406433"/>
          </a:xfrm>
          <a:prstGeom prst="rect">
            <a:avLst/>
          </a:prstGeom>
          <a:ln w="12700">
            <a:miter lim="400000"/>
          </a:ln>
        </p:spPr>
      </p:pic>
      <p:sp>
        <p:nvSpPr>
          <p:cNvPr id="601" name="Заголовок 1"/>
          <p:cNvSpPr txBox="1"/>
          <p:nvPr/>
        </p:nvSpPr>
        <p:spPr>
          <a:xfrm>
            <a:off x="2110332" y="5581501"/>
            <a:ext cx="7971336" cy="396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lnSpc>
                <a:spcPct val="90000"/>
              </a:lnSpc>
              <a:defRPr sz="2000" spc="38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Сыграйте в самую масштабную умную игру в мире!</a:t>
            </a:r>
          </a:p>
        </p:txBody>
      </p:sp>
      <p:pic>
        <p:nvPicPr>
          <p:cNvPr id="602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66788" y="4288365"/>
            <a:ext cx="1661624" cy="7739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Прямоугольник"/>
          <p:cNvSpPr/>
          <p:nvPr/>
        </p:nvSpPr>
        <p:spPr>
          <a:xfrm>
            <a:off x="-1405" y="-5040"/>
            <a:ext cx="12194810" cy="4739982"/>
          </a:xfrm>
          <a:prstGeom prst="rect">
            <a:avLst/>
          </a:prstGeom>
          <a:solidFill>
            <a:srgbClr val="4A004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606" name="Заголовок 1"/>
          <p:cNvSpPr txBox="1"/>
          <p:nvPr/>
        </p:nvSpPr>
        <p:spPr>
          <a:xfrm>
            <a:off x="404199" y="3142363"/>
            <a:ext cx="4352004" cy="493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05255">
              <a:lnSpc>
                <a:spcPct val="90000"/>
              </a:lnSpc>
              <a:defRPr sz="29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ru-RU" dirty="0" smtClean="0"/>
              <a:t>Иван Суворов</a:t>
            </a:r>
            <a:endParaRPr dirty="0"/>
          </a:p>
        </p:txBody>
      </p:sp>
      <p:sp>
        <p:nvSpPr>
          <p:cNvPr id="607" name="TextBox 3"/>
          <p:cNvSpPr txBox="1"/>
          <p:nvPr/>
        </p:nvSpPr>
        <p:spPr>
          <a:xfrm>
            <a:off x="404199" y="3680334"/>
            <a:ext cx="4710498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457200">
              <a:defRPr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endParaRPr dirty="0"/>
          </a:p>
        </p:txBody>
      </p:sp>
      <p:pic>
        <p:nvPicPr>
          <p:cNvPr id="608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49324" y="5954850"/>
            <a:ext cx="648388" cy="208900"/>
          </a:xfrm>
          <a:prstGeom prst="rect">
            <a:avLst/>
          </a:prstGeom>
          <a:ln w="12700">
            <a:miter lim="400000"/>
          </a:ln>
        </p:spPr>
      </p:pic>
      <p:sp>
        <p:nvSpPr>
          <p:cNvPr id="609" name="TextBox 3"/>
          <p:cNvSpPr txBox="1"/>
          <p:nvPr/>
        </p:nvSpPr>
        <p:spPr>
          <a:xfrm>
            <a:off x="430878" y="5343469"/>
            <a:ext cx="7527233" cy="954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457200">
              <a:defRPr sz="280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 smtClean="0"/>
              <a:t>+</a:t>
            </a:r>
            <a:r>
              <a:rPr lang="ru-RU" dirty="0" smtClean="0"/>
              <a:t>7 </a:t>
            </a:r>
            <a:r>
              <a:rPr lang="ru-RU" dirty="0" smtClean="0"/>
              <a:t>927 656-19-86</a:t>
            </a:r>
          </a:p>
          <a:p>
            <a:pPr defTabSz="457200">
              <a:defRPr sz="280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en-US" sz="2800" dirty="0">
                <a:sym typeface="Montserrat Regular"/>
              </a:rPr>
              <a:t>shmelof@yandex.ru</a:t>
            </a:r>
            <a:endParaRPr dirty="0"/>
          </a:p>
        </p:txBody>
      </p:sp>
      <p:pic>
        <p:nvPicPr>
          <p:cNvPr id="611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rcRect t="32414" r="27729"/>
          <a:stretch>
            <a:fillRect/>
          </a:stretch>
        </p:blipFill>
        <p:spPr>
          <a:xfrm>
            <a:off x="6805774" y="-12461"/>
            <a:ext cx="5395303" cy="5059655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Кружок"/>
          <p:cNvSpPr/>
          <p:nvPr/>
        </p:nvSpPr>
        <p:spPr>
          <a:xfrm>
            <a:off x="430878" y="481396"/>
            <a:ext cx="2463266" cy="2463266"/>
          </a:xfrm>
          <a:prstGeom prst="ellipse">
            <a:avLst/>
          </a:prstGeom>
          <a:solidFill>
            <a:srgbClr val="DE006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pic>
        <p:nvPicPr>
          <p:cNvPr id="1026" name="Picture 2" descr="D:\S&amp;V Презентация\МОЗГОБОЙНЯ\Ван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73" y="619241"/>
            <a:ext cx="2187575" cy="218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Прямоугольник"/>
          <p:cNvSpPr/>
          <p:nvPr/>
        </p:nvSpPr>
        <p:spPr>
          <a:xfrm>
            <a:off x="-14910" y="-9236"/>
            <a:ext cx="12221820" cy="6876472"/>
          </a:xfrm>
          <a:prstGeom prst="rect">
            <a:avLst/>
          </a:prstGeom>
          <a:solidFill>
            <a:srgbClr val="4A004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pic>
        <p:nvPicPr>
          <p:cNvPr id="614" name="Иконки2.png" descr="Иконки2.png"/>
          <p:cNvPicPr>
            <a:picLocks noChangeAspect="1"/>
          </p:cNvPicPr>
          <p:nvPr/>
        </p:nvPicPr>
        <p:blipFill>
          <a:blip r:embed="rId2">
            <a:extLst/>
          </a:blip>
          <a:srcRect l="14375" t="42629" r="3523"/>
          <a:stretch>
            <a:fillRect/>
          </a:stretch>
        </p:blipFill>
        <p:spPr>
          <a:xfrm rot="16200000">
            <a:off x="-1069161" y="998843"/>
            <a:ext cx="6915691" cy="4822868"/>
          </a:xfrm>
          <a:prstGeom prst="rect">
            <a:avLst/>
          </a:prstGeom>
          <a:ln w="12700">
            <a:miter lim="400000"/>
          </a:ln>
        </p:spPr>
      </p:pic>
      <p:sp>
        <p:nvSpPr>
          <p:cNvPr id="615" name="Заголовок 1"/>
          <p:cNvSpPr txBox="1"/>
          <p:nvPr/>
        </p:nvSpPr>
        <p:spPr>
          <a:xfrm>
            <a:off x="2805914" y="3624749"/>
            <a:ext cx="6580172" cy="561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algn="ctr">
              <a:lnSpc>
                <a:spcPct val="90000"/>
              </a:lnSpc>
              <a:defRPr sz="3000" spc="58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Предложение для компаний</a:t>
            </a:r>
          </a:p>
        </p:txBody>
      </p:sp>
      <p:pic>
        <p:nvPicPr>
          <p:cNvPr id="616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55826" y="2598508"/>
            <a:ext cx="6080348" cy="8113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Заголовок 1"/>
          <p:cNvSpPr txBox="1"/>
          <p:nvPr/>
        </p:nvSpPr>
        <p:spPr>
          <a:xfrm>
            <a:off x="5762764" y="52235"/>
            <a:ext cx="5023744" cy="849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normAutofit/>
          </a:bodyPr>
          <a:lstStyle>
            <a:lvl1pPr>
              <a:lnSpc>
                <a:spcPct val="90000"/>
              </a:lnSpc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Что такое Мозгобойня?</a:t>
            </a:r>
          </a:p>
        </p:txBody>
      </p:sp>
      <p:sp>
        <p:nvSpPr>
          <p:cNvPr id="139" name="Посмотреть, как проходит Мозгобойня"/>
          <p:cNvSpPr txBox="1"/>
          <p:nvPr/>
        </p:nvSpPr>
        <p:spPr>
          <a:xfrm>
            <a:off x="8440475" y="5760877"/>
            <a:ext cx="92393" cy="341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lnSpc>
                <a:spcPct val="90000"/>
              </a:lnSpc>
              <a:defRPr>
                <a:solidFill>
                  <a:srgbClr val="F4FFF2"/>
                </a:solidFill>
                <a:uFill>
                  <a:solidFill>
                    <a:srgbClr val="0000FF"/>
                  </a:solidFill>
                </a:uFill>
                <a:latin typeface="Montserrat Bold"/>
                <a:ea typeface="Montserrat Bold"/>
                <a:cs typeface="Montserrat Bold"/>
                <a:sym typeface="Montserrat Bold"/>
                <a:hlinkClick r:id="rId2"/>
              </a:defRPr>
            </a:lvl1pPr>
          </a:lstStyle>
          <a:p>
            <a:pPr>
              <a:defRPr>
                <a:uFillTx/>
              </a:defRPr>
            </a:pPr>
            <a:endParaRPr dirty="0">
              <a:uFill>
                <a:solidFill>
                  <a:srgbClr val="0000FF"/>
                </a:solidFill>
              </a:uFill>
              <a:hlinkClick r:id="rId2"/>
            </a:endParaRPr>
          </a:p>
        </p:txBody>
      </p:sp>
      <p:sp>
        <p:nvSpPr>
          <p:cNvPr id="140" name="TextBox 3"/>
          <p:cNvSpPr txBox="1"/>
          <p:nvPr/>
        </p:nvSpPr>
        <p:spPr>
          <a:xfrm>
            <a:off x="5769114" y="1122140"/>
            <a:ext cx="6321808" cy="4003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solidFill>
                  <a:srgbClr val="313031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Это игра </a:t>
            </a: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из вопросов и ответов</a:t>
            </a:r>
            <a:r>
              <a:t> с простыми правилами.</a:t>
            </a:r>
          </a:p>
          <a:p>
            <a:pPr>
              <a:defRPr>
                <a:solidFill>
                  <a:srgbClr val="313031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endParaRPr/>
          </a:p>
          <a:p>
            <a:pPr>
              <a:defRPr>
                <a:solidFill>
                  <a:srgbClr val="313031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Барная викторина</a:t>
            </a:r>
            <a:r>
              <a:t>,</a:t>
            </a:r>
            <a:r>
              <a:rPr>
                <a:solidFill>
                  <a:srgbClr val="000000"/>
                </a:solidFill>
              </a:rPr>
              <a:t> которая уже успела стать</a:t>
            </a:r>
          </a:p>
          <a:p>
            <a:pPr>
              <a:defRPr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самой масштабной умной игрой в мире!</a:t>
            </a:r>
            <a:endParaRPr>
              <a:solidFill>
                <a:srgbClr val="313031"/>
              </a:solidFill>
            </a:endParaRPr>
          </a:p>
          <a:p>
            <a:pPr>
              <a:defRPr>
                <a:solidFill>
                  <a:srgbClr val="313031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endParaRPr>
              <a:solidFill>
                <a:srgbClr val="313031"/>
              </a:solidFill>
            </a:endParaRPr>
          </a:p>
          <a:p>
            <a:pPr>
              <a:defRPr>
                <a:solidFill>
                  <a:srgbClr val="313031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Она создана для того, чтобы люди могли встречаться друг с другом как можно чаще, становиться ближе и открывать для себя новое.</a:t>
            </a:r>
          </a:p>
          <a:p>
            <a:pPr>
              <a:defRPr>
                <a:solidFill>
                  <a:srgbClr val="313031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endParaRPr/>
          </a:p>
          <a:p>
            <a:pPr>
              <a:defRPr>
                <a:solidFill>
                  <a:srgbClr val="313031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Простыми словами, </a:t>
            </a: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вы собираете команду </a:t>
            </a:r>
          </a:p>
          <a:p>
            <a:pPr>
              <a:defRPr>
                <a:solidFill>
                  <a:srgbClr val="313031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из друзей</a:t>
            </a:r>
            <a:r>
              <a:t>, идете с ними в бар и круто</a:t>
            </a:r>
            <a:br/>
            <a:r>
              <a:t>проводите время, отвечая на интересные</a:t>
            </a:r>
            <a:br/>
            <a:r>
              <a:t>вопросы и соревнуясь с другими командами.</a:t>
            </a:r>
          </a:p>
        </p:txBody>
      </p:sp>
      <p:pic>
        <p:nvPicPr>
          <p:cNvPr id="141" name="2-слайд.jpg" descr="2-слайд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1" y="-1"/>
            <a:ext cx="53594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Прямоугольник"/>
          <p:cNvSpPr/>
          <p:nvPr/>
        </p:nvSpPr>
        <p:spPr>
          <a:xfrm>
            <a:off x="-9369" y="-6790"/>
            <a:ext cx="5372676" cy="6871580"/>
          </a:xfrm>
          <a:prstGeom prst="rect">
            <a:avLst/>
          </a:prstGeom>
          <a:solidFill>
            <a:srgbClr val="4A0045">
              <a:alpha val="39695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Прямоугольник"/>
          <p:cNvSpPr/>
          <p:nvPr/>
        </p:nvSpPr>
        <p:spPr>
          <a:xfrm>
            <a:off x="-14910" y="-2"/>
            <a:ext cx="12221820" cy="6858004"/>
          </a:xfrm>
          <a:prstGeom prst="rect">
            <a:avLst/>
          </a:prstGeom>
          <a:solidFill>
            <a:srgbClr val="4A004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endParaRPr/>
          </a:p>
        </p:txBody>
      </p:sp>
      <p:pic>
        <p:nvPicPr>
          <p:cNvPr id="145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rcRect r="36014" b="13751"/>
          <a:stretch>
            <a:fillRect/>
          </a:stretch>
        </p:blipFill>
        <p:spPr>
          <a:xfrm>
            <a:off x="3505215" y="1401831"/>
            <a:ext cx="8756441" cy="5461562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Заголовок 1"/>
          <p:cNvSpPr txBox="1"/>
          <p:nvPr/>
        </p:nvSpPr>
        <p:spPr>
          <a:xfrm>
            <a:off x="490114" y="300314"/>
            <a:ext cx="7792464" cy="984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90000"/>
              </a:lnSpc>
              <a:defRPr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t>Мозгобойня – самая масштабная</a:t>
            </a:r>
          </a:p>
          <a:p>
            <a:pPr>
              <a:lnSpc>
                <a:spcPct val="90000"/>
              </a:lnSpc>
              <a:defRPr sz="3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t>умная игра в мире</a:t>
            </a:r>
          </a:p>
        </p:txBody>
      </p:sp>
      <p:sp>
        <p:nvSpPr>
          <p:cNvPr id="147" name="2000 игроков…"/>
          <p:cNvSpPr txBox="1"/>
          <p:nvPr/>
        </p:nvSpPr>
        <p:spPr>
          <a:xfrm>
            <a:off x="501728" y="2243456"/>
            <a:ext cx="3020054" cy="2371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90000"/>
              </a:lnSpc>
              <a:defRPr sz="2400" spc="-23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rPr dirty="0"/>
              <a:t>60 000 </a:t>
            </a:r>
            <a:r>
              <a:rPr dirty="0" err="1"/>
              <a:t>игроков</a:t>
            </a:r>
            <a:r>
              <a:rPr dirty="0"/>
              <a:t> </a:t>
            </a:r>
          </a:p>
          <a:p>
            <a:pPr>
              <a:lnSpc>
                <a:spcPct val="90000"/>
              </a:lnSpc>
              <a:defRPr spc="-18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/>
              <a:t>в </a:t>
            </a:r>
            <a:r>
              <a:rPr dirty="0" err="1"/>
              <a:t>месяц</a:t>
            </a:r>
            <a:endParaRPr dirty="0"/>
          </a:p>
          <a:p>
            <a:pPr>
              <a:lnSpc>
                <a:spcPct val="90000"/>
              </a:lnSpc>
              <a:defRPr spc="-18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endParaRPr dirty="0"/>
          </a:p>
          <a:p>
            <a:pPr>
              <a:lnSpc>
                <a:spcPct val="90000"/>
              </a:lnSpc>
              <a:defRPr sz="2400" spc="-23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rPr dirty="0" smtClean="0"/>
              <a:t>2</a:t>
            </a:r>
            <a:r>
              <a:rPr lang="en-US" dirty="0" smtClean="0"/>
              <a:t>30</a:t>
            </a:r>
            <a:r>
              <a:rPr dirty="0" smtClean="0"/>
              <a:t> </a:t>
            </a:r>
            <a:r>
              <a:rPr dirty="0" err="1"/>
              <a:t>городов</a:t>
            </a:r>
            <a:r>
              <a:rPr dirty="0"/>
              <a:t> </a:t>
            </a:r>
          </a:p>
          <a:p>
            <a:pPr>
              <a:lnSpc>
                <a:spcPct val="90000"/>
              </a:lnSpc>
              <a:defRPr spc="-18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 err="1"/>
              <a:t>на</a:t>
            </a:r>
            <a:r>
              <a:rPr dirty="0"/>
              <a:t> </a:t>
            </a:r>
            <a:r>
              <a:rPr lang="ru-RU" dirty="0" smtClean="0"/>
              <a:t>апрель 2019</a:t>
            </a:r>
            <a:endParaRPr dirty="0"/>
          </a:p>
          <a:p>
            <a:pPr>
              <a:lnSpc>
                <a:spcPct val="90000"/>
              </a:lnSpc>
              <a:defRPr spc="-18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endParaRPr dirty="0"/>
          </a:p>
          <a:p>
            <a:pPr>
              <a:lnSpc>
                <a:spcPct val="90000"/>
              </a:lnSpc>
              <a:defRPr sz="2400" spc="-23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rPr dirty="0" smtClean="0"/>
              <a:t>1</a:t>
            </a:r>
            <a:r>
              <a:rPr lang="ru-RU" dirty="0" smtClean="0"/>
              <a:t>5</a:t>
            </a:r>
            <a:r>
              <a:rPr dirty="0" smtClean="0"/>
              <a:t> </a:t>
            </a:r>
            <a:r>
              <a:rPr dirty="0" err="1"/>
              <a:t>стран</a:t>
            </a:r>
            <a:endParaRPr dirty="0"/>
          </a:p>
          <a:p>
            <a:pPr>
              <a:lnSpc>
                <a:spcPct val="90000"/>
              </a:lnSpc>
              <a:defRPr spc="-18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 err="1"/>
              <a:t>на</a:t>
            </a:r>
            <a:r>
              <a:rPr dirty="0"/>
              <a:t> 2 </a:t>
            </a:r>
            <a:r>
              <a:rPr dirty="0" err="1"/>
              <a:t>континентах</a:t>
            </a:r>
            <a:endParaRPr dirty="0"/>
          </a:p>
        </p:txBody>
      </p:sp>
      <p:sp>
        <p:nvSpPr>
          <p:cNvPr id="149" name="Посмотреть, как проходит Мозгобойня"/>
          <p:cNvSpPr txBox="1"/>
          <p:nvPr/>
        </p:nvSpPr>
        <p:spPr>
          <a:xfrm>
            <a:off x="3249756" y="5760877"/>
            <a:ext cx="92393" cy="341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lnSpc>
                <a:spcPct val="90000"/>
              </a:lnSpc>
              <a:defRPr>
                <a:solidFill>
                  <a:srgbClr val="FEFFFF"/>
                </a:solidFill>
                <a:uFill>
                  <a:solidFill>
                    <a:srgbClr val="0000FF"/>
                  </a:solidFill>
                </a:uFill>
                <a:latin typeface="Montserrat Bold"/>
                <a:ea typeface="Montserrat Bold"/>
                <a:cs typeface="Montserrat Bold"/>
                <a:sym typeface="Montserrat Bold"/>
                <a:hlinkClick r:id="rId4"/>
              </a:defRPr>
            </a:lvl1pPr>
          </a:lstStyle>
          <a:p>
            <a:pPr>
              <a:defRPr>
                <a:uFillTx/>
              </a:defRPr>
            </a:pPr>
            <a:endParaRPr dirty="0">
              <a:uFill>
                <a:solidFill>
                  <a:srgbClr val="0000FF"/>
                </a:solidFill>
              </a:uFill>
              <a:hlinkClick r:id="rId4"/>
            </a:endParaRPr>
          </a:p>
        </p:txBody>
      </p:sp>
      <p:grpSp>
        <p:nvGrpSpPr>
          <p:cNvPr id="152" name="Группа"/>
          <p:cNvGrpSpPr/>
          <p:nvPr/>
        </p:nvGrpSpPr>
        <p:grpSpPr>
          <a:xfrm>
            <a:off x="8592924" y="2880497"/>
            <a:ext cx="791163" cy="275530"/>
            <a:chOff x="0" y="-1"/>
            <a:chExt cx="791161" cy="275528"/>
          </a:xfrm>
        </p:grpSpPr>
        <p:sp>
          <p:nvSpPr>
            <p:cNvPr id="150" name="Закругленный прямоугольник"/>
            <p:cNvSpPr/>
            <p:nvPr/>
          </p:nvSpPr>
          <p:spPr>
            <a:xfrm>
              <a:off x="-1" y="-2"/>
              <a:ext cx="791162" cy="275530"/>
            </a:xfrm>
            <a:prstGeom prst="roundRect">
              <a:avLst>
                <a:gd name="adj" fmla="val 36951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016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endParaRPr/>
            </a:p>
          </p:txBody>
        </p:sp>
        <p:sp>
          <p:nvSpPr>
            <p:cNvPr id="151" name="Австрия"/>
            <p:cNvSpPr txBox="1"/>
            <p:nvPr/>
          </p:nvSpPr>
          <p:spPr>
            <a:xfrm>
              <a:off x="48976" y="6252"/>
              <a:ext cx="702495" cy="2565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lnSpc>
                  <a:spcPct val="90000"/>
                </a:lnSpc>
                <a:defRPr sz="1000" spc="-9">
                  <a:solidFill>
                    <a:srgbClr val="DE006F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1pPr>
            </a:lstStyle>
            <a:p>
              <a:r>
                <a:t>Австрия</a:t>
              </a:r>
            </a:p>
          </p:txBody>
        </p:sp>
      </p:grpSp>
      <p:grpSp>
        <p:nvGrpSpPr>
          <p:cNvPr id="155" name="Группа"/>
          <p:cNvGrpSpPr/>
          <p:nvPr/>
        </p:nvGrpSpPr>
        <p:grpSpPr>
          <a:xfrm>
            <a:off x="9464949" y="3057867"/>
            <a:ext cx="791163" cy="275526"/>
            <a:chOff x="0" y="0"/>
            <a:chExt cx="791161" cy="275525"/>
          </a:xfrm>
        </p:grpSpPr>
        <p:sp>
          <p:nvSpPr>
            <p:cNvPr id="153" name="Закругленный прямоугольник"/>
            <p:cNvSpPr/>
            <p:nvPr/>
          </p:nvSpPr>
          <p:spPr>
            <a:xfrm>
              <a:off x="-1" y="-1"/>
              <a:ext cx="791162" cy="275526"/>
            </a:xfrm>
            <a:prstGeom prst="roundRect">
              <a:avLst>
                <a:gd name="adj" fmla="val 36951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016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endParaRPr/>
            </a:p>
          </p:txBody>
        </p:sp>
        <p:sp>
          <p:nvSpPr>
            <p:cNvPr id="154" name="Украина"/>
            <p:cNvSpPr txBox="1"/>
            <p:nvPr/>
          </p:nvSpPr>
          <p:spPr>
            <a:xfrm>
              <a:off x="61676" y="6252"/>
              <a:ext cx="702495" cy="2565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lnSpc>
                  <a:spcPct val="90000"/>
                </a:lnSpc>
                <a:defRPr sz="1000" spc="-9">
                  <a:solidFill>
                    <a:srgbClr val="DE006F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1pPr>
            </a:lstStyle>
            <a:p>
              <a:r>
                <a:t>Украина</a:t>
              </a:r>
            </a:p>
          </p:txBody>
        </p:sp>
      </p:grpSp>
      <p:grpSp>
        <p:nvGrpSpPr>
          <p:cNvPr id="158" name="Группа"/>
          <p:cNvGrpSpPr/>
          <p:nvPr/>
        </p:nvGrpSpPr>
        <p:grpSpPr>
          <a:xfrm>
            <a:off x="9459906" y="2732257"/>
            <a:ext cx="852046" cy="275529"/>
            <a:chOff x="-1" y="-1"/>
            <a:chExt cx="852045" cy="275528"/>
          </a:xfrm>
        </p:grpSpPr>
        <p:sp>
          <p:nvSpPr>
            <p:cNvPr id="156" name="Закругленный прямоугольник"/>
            <p:cNvSpPr/>
            <p:nvPr/>
          </p:nvSpPr>
          <p:spPr>
            <a:xfrm>
              <a:off x="-2" y="-2"/>
              <a:ext cx="851446" cy="275530"/>
            </a:xfrm>
            <a:prstGeom prst="roundRect">
              <a:avLst>
                <a:gd name="adj" fmla="val 36951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016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endParaRPr/>
            </a:p>
          </p:txBody>
        </p:sp>
        <p:sp>
          <p:nvSpPr>
            <p:cNvPr id="157" name="Беларусь"/>
            <p:cNvSpPr txBox="1"/>
            <p:nvPr/>
          </p:nvSpPr>
          <p:spPr>
            <a:xfrm>
              <a:off x="61676" y="6252"/>
              <a:ext cx="790369" cy="2565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lnSpc>
                  <a:spcPct val="90000"/>
                </a:lnSpc>
                <a:defRPr sz="1000" spc="-9">
                  <a:solidFill>
                    <a:srgbClr val="DE006F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1pPr>
            </a:lstStyle>
            <a:p>
              <a:r>
                <a:t>Беларусь</a:t>
              </a:r>
            </a:p>
          </p:txBody>
        </p:sp>
      </p:grpSp>
      <p:grpSp>
        <p:nvGrpSpPr>
          <p:cNvPr id="161" name="Группа"/>
          <p:cNvGrpSpPr/>
          <p:nvPr/>
        </p:nvGrpSpPr>
        <p:grpSpPr>
          <a:xfrm>
            <a:off x="8535927" y="2560140"/>
            <a:ext cx="851444" cy="275530"/>
            <a:chOff x="0" y="-1"/>
            <a:chExt cx="851443" cy="275529"/>
          </a:xfrm>
        </p:grpSpPr>
        <p:sp>
          <p:nvSpPr>
            <p:cNvPr id="159" name="Закругленный прямоугольник"/>
            <p:cNvSpPr/>
            <p:nvPr/>
          </p:nvSpPr>
          <p:spPr>
            <a:xfrm>
              <a:off x="-1" y="-2"/>
              <a:ext cx="851445" cy="275531"/>
            </a:xfrm>
            <a:prstGeom prst="roundRect">
              <a:avLst>
                <a:gd name="adj" fmla="val 36951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016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endParaRPr/>
            </a:p>
          </p:txBody>
        </p:sp>
        <p:sp>
          <p:nvSpPr>
            <p:cNvPr id="160" name="Германия"/>
            <p:cNvSpPr txBox="1"/>
            <p:nvPr/>
          </p:nvSpPr>
          <p:spPr>
            <a:xfrm>
              <a:off x="48976" y="6252"/>
              <a:ext cx="790369" cy="2565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lnSpc>
                  <a:spcPct val="90000"/>
                </a:lnSpc>
                <a:defRPr sz="1000" spc="-9">
                  <a:solidFill>
                    <a:srgbClr val="DE006F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1pPr>
            </a:lstStyle>
            <a:p>
              <a:r>
                <a:t>Германия</a:t>
              </a:r>
            </a:p>
          </p:txBody>
        </p:sp>
      </p:grpSp>
      <p:grpSp>
        <p:nvGrpSpPr>
          <p:cNvPr id="164" name="Группа"/>
          <p:cNvGrpSpPr/>
          <p:nvPr/>
        </p:nvGrpSpPr>
        <p:grpSpPr>
          <a:xfrm>
            <a:off x="9453517" y="2075203"/>
            <a:ext cx="730045" cy="423043"/>
            <a:chOff x="-1" y="-1"/>
            <a:chExt cx="730044" cy="423042"/>
          </a:xfrm>
        </p:grpSpPr>
        <p:sp>
          <p:nvSpPr>
            <p:cNvPr id="162" name="Закругленный прямоугольник"/>
            <p:cNvSpPr/>
            <p:nvPr/>
          </p:nvSpPr>
          <p:spPr>
            <a:xfrm>
              <a:off x="-2" y="-2"/>
              <a:ext cx="730046" cy="283341"/>
            </a:xfrm>
            <a:prstGeom prst="roundRect">
              <a:avLst>
                <a:gd name="adj" fmla="val 36951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016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endParaRPr/>
            </a:p>
          </p:txBody>
        </p:sp>
        <p:sp>
          <p:nvSpPr>
            <p:cNvPr id="163" name="Латвия"/>
            <p:cNvSpPr txBox="1"/>
            <p:nvPr/>
          </p:nvSpPr>
          <p:spPr>
            <a:xfrm>
              <a:off x="63424" y="6429"/>
              <a:ext cx="598823" cy="4166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>
              <a:lvl1pPr>
                <a:lnSpc>
                  <a:spcPct val="90000"/>
                </a:lnSpc>
                <a:defRPr sz="1000" spc="-9">
                  <a:solidFill>
                    <a:srgbClr val="DE006F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1pPr>
            </a:lstStyle>
            <a:p>
              <a:r>
                <a:t>Латвия</a:t>
              </a:r>
            </a:p>
          </p:txBody>
        </p:sp>
      </p:grpSp>
      <p:grpSp>
        <p:nvGrpSpPr>
          <p:cNvPr id="167" name="Группа"/>
          <p:cNvGrpSpPr/>
          <p:nvPr/>
        </p:nvGrpSpPr>
        <p:grpSpPr>
          <a:xfrm>
            <a:off x="8422738" y="2010329"/>
            <a:ext cx="972669" cy="275529"/>
            <a:chOff x="0" y="-1"/>
            <a:chExt cx="972667" cy="275528"/>
          </a:xfrm>
        </p:grpSpPr>
        <p:sp>
          <p:nvSpPr>
            <p:cNvPr id="165" name="Закругленный прямоугольник"/>
            <p:cNvSpPr/>
            <p:nvPr/>
          </p:nvSpPr>
          <p:spPr>
            <a:xfrm>
              <a:off x="-1" y="-2"/>
              <a:ext cx="972668" cy="275530"/>
            </a:xfrm>
            <a:prstGeom prst="roundRect">
              <a:avLst>
                <a:gd name="adj" fmla="val 36951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016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endParaRPr/>
            </a:p>
          </p:txBody>
        </p:sp>
        <p:sp>
          <p:nvSpPr>
            <p:cNvPr id="166" name="Финляндия"/>
            <p:cNvSpPr txBox="1"/>
            <p:nvPr/>
          </p:nvSpPr>
          <p:spPr>
            <a:xfrm>
              <a:off x="17837" y="8382"/>
              <a:ext cx="930159" cy="2565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lnSpc>
                  <a:spcPct val="90000"/>
                </a:lnSpc>
                <a:defRPr sz="1000" spc="-9">
                  <a:solidFill>
                    <a:srgbClr val="DE006F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1pPr>
            </a:lstStyle>
            <a:p>
              <a:r>
                <a:t>Финляндия</a:t>
              </a:r>
            </a:p>
          </p:txBody>
        </p:sp>
      </p:grpSp>
      <p:grpSp>
        <p:nvGrpSpPr>
          <p:cNvPr id="170" name="Группа"/>
          <p:cNvGrpSpPr/>
          <p:nvPr/>
        </p:nvGrpSpPr>
        <p:grpSpPr>
          <a:xfrm>
            <a:off x="10631791" y="2081034"/>
            <a:ext cx="659146" cy="275529"/>
            <a:chOff x="0" y="-1"/>
            <a:chExt cx="659144" cy="275528"/>
          </a:xfrm>
        </p:grpSpPr>
        <p:sp>
          <p:nvSpPr>
            <p:cNvPr id="168" name="Закругленный прямоугольник"/>
            <p:cNvSpPr/>
            <p:nvPr/>
          </p:nvSpPr>
          <p:spPr>
            <a:xfrm>
              <a:off x="-1" y="-2"/>
              <a:ext cx="659145" cy="275530"/>
            </a:xfrm>
            <a:prstGeom prst="roundRect">
              <a:avLst>
                <a:gd name="adj" fmla="val 36951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016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endParaRPr/>
            </a:p>
          </p:txBody>
        </p:sp>
        <p:sp>
          <p:nvSpPr>
            <p:cNvPr id="169" name="Россия"/>
            <p:cNvSpPr txBox="1"/>
            <p:nvPr/>
          </p:nvSpPr>
          <p:spPr>
            <a:xfrm>
              <a:off x="30537" y="8382"/>
              <a:ext cx="628193" cy="2565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lnSpc>
                  <a:spcPct val="90000"/>
                </a:lnSpc>
                <a:defRPr sz="1000" spc="-9">
                  <a:solidFill>
                    <a:srgbClr val="DE006F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1pPr>
            </a:lstStyle>
            <a:p>
              <a:r>
                <a:t>Россия</a:t>
              </a:r>
            </a:p>
          </p:txBody>
        </p:sp>
      </p:grpSp>
      <p:grpSp>
        <p:nvGrpSpPr>
          <p:cNvPr id="173" name="Группа"/>
          <p:cNvGrpSpPr/>
          <p:nvPr/>
        </p:nvGrpSpPr>
        <p:grpSpPr>
          <a:xfrm>
            <a:off x="10860960" y="2530043"/>
            <a:ext cx="972669" cy="350453"/>
            <a:chOff x="0" y="-1"/>
            <a:chExt cx="972667" cy="466263"/>
          </a:xfrm>
        </p:grpSpPr>
        <p:sp>
          <p:nvSpPr>
            <p:cNvPr id="171" name="Закругленный прямоугольник"/>
            <p:cNvSpPr/>
            <p:nvPr/>
          </p:nvSpPr>
          <p:spPr>
            <a:xfrm>
              <a:off x="0" y="-2"/>
              <a:ext cx="972668" cy="310680"/>
            </a:xfrm>
            <a:prstGeom prst="roundRect">
              <a:avLst>
                <a:gd name="adj" fmla="val 36951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016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endParaRPr/>
            </a:p>
          </p:txBody>
        </p:sp>
        <p:sp>
          <p:nvSpPr>
            <p:cNvPr id="172" name="Казахстан"/>
            <p:cNvSpPr txBox="1"/>
            <p:nvPr/>
          </p:nvSpPr>
          <p:spPr>
            <a:xfrm>
              <a:off x="72532" y="9451"/>
              <a:ext cx="895037" cy="4568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>
              <a:lvl1pPr>
                <a:lnSpc>
                  <a:spcPct val="90000"/>
                </a:lnSpc>
                <a:defRPr sz="1000" spc="-9">
                  <a:solidFill>
                    <a:srgbClr val="DE006F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1pPr>
            </a:lstStyle>
            <a:p>
              <a:r>
                <a:t>Казахстан</a:t>
              </a:r>
            </a:p>
          </p:txBody>
        </p:sp>
      </p:grpSp>
      <p:grpSp>
        <p:nvGrpSpPr>
          <p:cNvPr id="176" name="Группа"/>
          <p:cNvGrpSpPr/>
          <p:nvPr/>
        </p:nvGrpSpPr>
        <p:grpSpPr>
          <a:xfrm>
            <a:off x="10461158" y="2864686"/>
            <a:ext cx="1035518" cy="477342"/>
            <a:chOff x="-1" y="-2"/>
            <a:chExt cx="1000409" cy="460235"/>
          </a:xfrm>
        </p:grpSpPr>
        <p:sp>
          <p:nvSpPr>
            <p:cNvPr id="174" name="Закругленный прямоугольник"/>
            <p:cNvSpPr/>
            <p:nvPr/>
          </p:nvSpPr>
          <p:spPr>
            <a:xfrm>
              <a:off x="-1" y="-2"/>
              <a:ext cx="1000409" cy="286681"/>
            </a:xfrm>
            <a:prstGeom prst="roundRect">
              <a:avLst>
                <a:gd name="adj" fmla="val 36951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016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endParaRPr/>
            </a:p>
          </p:txBody>
        </p:sp>
        <p:sp>
          <p:nvSpPr>
            <p:cNvPr id="175" name="Узбекистан"/>
            <p:cNvSpPr txBox="1"/>
            <p:nvPr/>
          </p:nvSpPr>
          <p:spPr>
            <a:xfrm>
              <a:off x="53366" y="38709"/>
              <a:ext cx="924800" cy="4215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>
              <a:lvl1pPr>
                <a:lnSpc>
                  <a:spcPct val="90000"/>
                </a:lnSpc>
                <a:defRPr sz="1000" spc="-9">
                  <a:solidFill>
                    <a:srgbClr val="DE006F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1pPr>
            </a:lstStyle>
            <a:p>
              <a:r>
                <a:rPr dirty="0" err="1"/>
                <a:t>Узбекистан</a:t>
              </a:r>
              <a:endParaRPr dirty="0"/>
            </a:p>
          </p:txBody>
        </p:sp>
      </p:grpSp>
      <p:grpSp>
        <p:nvGrpSpPr>
          <p:cNvPr id="179" name="Группа"/>
          <p:cNvGrpSpPr/>
          <p:nvPr/>
        </p:nvGrpSpPr>
        <p:grpSpPr>
          <a:xfrm>
            <a:off x="10365053" y="3585705"/>
            <a:ext cx="791163" cy="434175"/>
            <a:chOff x="-1" y="-1"/>
            <a:chExt cx="791161" cy="434173"/>
          </a:xfrm>
        </p:grpSpPr>
        <p:sp>
          <p:nvSpPr>
            <p:cNvPr id="177" name="Закругленный прямоугольник"/>
            <p:cNvSpPr/>
            <p:nvPr/>
          </p:nvSpPr>
          <p:spPr>
            <a:xfrm>
              <a:off x="-2" y="-2"/>
              <a:ext cx="791163" cy="289299"/>
            </a:xfrm>
            <a:prstGeom prst="roundRect">
              <a:avLst>
                <a:gd name="adj" fmla="val 36951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016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endParaRPr/>
            </a:p>
          </p:txBody>
        </p:sp>
        <p:sp>
          <p:nvSpPr>
            <p:cNvPr id="178" name="Израиль"/>
            <p:cNvSpPr txBox="1"/>
            <p:nvPr/>
          </p:nvSpPr>
          <p:spPr>
            <a:xfrm>
              <a:off x="44763" y="8800"/>
              <a:ext cx="718835" cy="4253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>
              <a:lvl1pPr>
                <a:lnSpc>
                  <a:spcPct val="90000"/>
                </a:lnSpc>
                <a:defRPr sz="1000" spc="-9">
                  <a:solidFill>
                    <a:srgbClr val="DE006F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1pPr>
            </a:lstStyle>
            <a:p>
              <a:r>
                <a:t>Израиль</a:t>
              </a:r>
            </a:p>
          </p:txBody>
        </p:sp>
      </p:grpSp>
      <p:grpSp>
        <p:nvGrpSpPr>
          <p:cNvPr id="182" name="Группа"/>
          <p:cNvGrpSpPr/>
          <p:nvPr/>
        </p:nvGrpSpPr>
        <p:grpSpPr>
          <a:xfrm>
            <a:off x="9459906" y="2406646"/>
            <a:ext cx="717268" cy="275529"/>
            <a:chOff x="-1" y="-1"/>
            <a:chExt cx="717267" cy="275528"/>
          </a:xfrm>
        </p:grpSpPr>
        <p:sp>
          <p:nvSpPr>
            <p:cNvPr id="180" name="Закругленный прямоугольник"/>
            <p:cNvSpPr/>
            <p:nvPr/>
          </p:nvSpPr>
          <p:spPr>
            <a:xfrm>
              <a:off x="-2" y="-2"/>
              <a:ext cx="717269" cy="275530"/>
            </a:xfrm>
            <a:prstGeom prst="roundRect">
              <a:avLst>
                <a:gd name="adj" fmla="val 36951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016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endParaRPr/>
            </a:p>
          </p:txBody>
        </p:sp>
        <p:sp>
          <p:nvSpPr>
            <p:cNvPr id="181" name="Польша"/>
            <p:cNvSpPr txBox="1"/>
            <p:nvPr/>
          </p:nvSpPr>
          <p:spPr>
            <a:xfrm>
              <a:off x="36276" y="6252"/>
              <a:ext cx="654818" cy="2565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lnSpc>
                  <a:spcPct val="90000"/>
                </a:lnSpc>
                <a:defRPr sz="1000" spc="-9">
                  <a:solidFill>
                    <a:srgbClr val="DE006F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1pPr>
            </a:lstStyle>
            <a:p>
              <a:r>
                <a:t>Польша</a:t>
              </a:r>
            </a:p>
          </p:txBody>
        </p:sp>
      </p:grpSp>
      <p:grpSp>
        <p:nvGrpSpPr>
          <p:cNvPr id="185" name="Группа"/>
          <p:cNvGrpSpPr/>
          <p:nvPr/>
        </p:nvGrpSpPr>
        <p:grpSpPr>
          <a:xfrm>
            <a:off x="4377574" y="3193985"/>
            <a:ext cx="791163" cy="275529"/>
            <a:chOff x="0" y="-1"/>
            <a:chExt cx="791161" cy="275528"/>
          </a:xfrm>
        </p:grpSpPr>
        <p:sp>
          <p:nvSpPr>
            <p:cNvPr id="183" name="Закругленный прямоугольник"/>
            <p:cNvSpPr/>
            <p:nvPr/>
          </p:nvSpPr>
          <p:spPr>
            <a:xfrm>
              <a:off x="-1" y="-2"/>
              <a:ext cx="791162" cy="275530"/>
            </a:xfrm>
            <a:prstGeom prst="roundRect">
              <a:avLst>
                <a:gd name="adj" fmla="val 36951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016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endParaRPr/>
            </a:p>
          </p:txBody>
        </p:sp>
        <p:sp>
          <p:nvSpPr>
            <p:cNvPr id="184" name="США"/>
            <p:cNvSpPr txBox="1"/>
            <p:nvPr/>
          </p:nvSpPr>
          <p:spPr>
            <a:xfrm>
              <a:off x="48976" y="6252"/>
              <a:ext cx="702495" cy="2565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lnSpc>
                  <a:spcPct val="90000"/>
                </a:lnSpc>
                <a:defRPr sz="1000" spc="-9">
                  <a:solidFill>
                    <a:srgbClr val="DE006F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1pPr>
            </a:lstStyle>
            <a:p>
              <a:r>
                <a:t>США</a:t>
              </a:r>
            </a:p>
          </p:txBody>
        </p:sp>
      </p:grpSp>
      <p:grpSp>
        <p:nvGrpSpPr>
          <p:cNvPr id="188" name="Группа"/>
          <p:cNvGrpSpPr/>
          <p:nvPr/>
        </p:nvGrpSpPr>
        <p:grpSpPr>
          <a:xfrm>
            <a:off x="4737474" y="2406646"/>
            <a:ext cx="791163" cy="275529"/>
            <a:chOff x="0" y="-1"/>
            <a:chExt cx="791161" cy="275528"/>
          </a:xfrm>
        </p:grpSpPr>
        <p:sp>
          <p:nvSpPr>
            <p:cNvPr id="186" name="Закругленный прямоугольник"/>
            <p:cNvSpPr/>
            <p:nvPr/>
          </p:nvSpPr>
          <p:spPr>
            <a:xfrm>
              <a:off x="-1" y="-2"/>
              <a:ext cx="791162" cy="275530"/>
            </a:xfrm>
            <a:prstGeom prst="roundRect">
              <a:avLst>
                <a:gd name="adj" fmla="val 36951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016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endParaRPr/>
            </a:p>
          </p:txBody>
        </p:sp>
        <p:sp>
          <p:nvSpPr>
            <p:cNvPr id="187" name="Канада"/>
            <p:cNvSpPr txBox="1"/>
            <p:nvPr/>
          </p:nvSpPr>
          <p:spPr>
            <a:xfrm>
              <a:off x="48976" y="6252"/>
              <a:ext cx="702495" cy="2565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lnSpc>
                  <a:spcPct val="90000"/>
                </a:lnSpc>
                <a:defRPr sz="1000" spc="-9">
                  <a:solidFill>
                    <a:srgbClr val="DE006F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1pPr>
            </a:lstStyle>
            <a:p>
              <a:r>
                <a:t>Канада</a:t>
              </a:r>
            </a:p>
          </p:txBody>
        </p:sp>
      </p:grpSp>
      <p:grpSp>
        <p:nvGrpSpPr>
          <p:cNvPr id="191" name="Группа"/>
          <p:cNvGrpSpPr/>
          <p:nvPr/>
        </p:nvGrpSpPr>
        <p:grpSpPr>
          <a:xfrm>
            <a:off x="9453517" y="1731884"/>
            <a:ext cx="791163" cy="458459"/>
            <a:chOff x="0" y="0"/>
            <a:chExt cx="791161" cy="458458"/>
          </a:xfrm>
        </p:grpSpPr>
        <p:sp>
          <p:nvSpPr>
            <p:cNvPr id="189" name="Закругленный прямоугольник"/>
            <p:cNvSpPr/>
            <p:nvPr/>
          </p:nvSpPr>
          <p:spPr>
            <a:xfrm>
              <a:off x="0" y="0"/>
              <a:ext cx="791162" cy="307062"/>
            </a:xfrm>
            <a:prstGeom prst="roundRect">
              <a:avLst>
                <a:gd name="adj" fmla="val 36951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016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endParaRPr/>
            </a:p>
          </p:txBody>
        </p:sp>
        <p:sp>
          <p:nvSpPr>
            <p:cNvPr id="190" name="Латвия"/>
            <p:cNvSpPr txBox="1"/>
            <p:nvPr/>
          </p:nvSpPr>
          <p:spPr>
            <a:xfrm>
              <a:off x="28295" y="6968"/>
              <a:ext cx="729833" cy="4514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>
              <a:lvl1pPr>
                <a:lnSpc>
                  <a:spcPct val="90000"/>
                </a:lnSpc>
                <a:defRPr sz="1000" spc="-9">
                  <a:solidFill>
                    <a:srgbClr val="DE006F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1pPr>
            </a:lstStyle>
            <a:p>
              <a:r>
                <a:t>Эстония</a:t>
              </a:r>
            </a:p>
          </p:txBody>
        </p:sp>
      </p:grpSp>
      <p:grpSp>
        <p:nvGrpSpPr>
          <p:cNvPr id="194" name="Группа"/>
          <p:cNvGrpSpPr/>
          <p:nvPr/>
        </p:nvGrpSpPr>
        <p:grpSpPr>
          <a:xfrm>
            <a:off x="11251265" y="3193985"/>
            <a:ext cx="862619" cy="275529"/>
            <a:chOff x="0" y="-1"/>
            <a:chExt cx="862617" cy="275528"/>
          </a:xfrm>
        </p:grpSpPr>
        <p:sp>
          <p:nvSpPr>
            <p:cNvPr id="192" name="Закругленный прямоугольник"/>
            <p:cNvSpPr/>
            <p:nvPr/>
          </p:nvSpPr>
          <p:spPr>
            <a:xfrm>
              <a:off x="0" y="-2"/>
              <a:ext cx="862619" cy="275530"/>
            </a:xfrm>
            <a:prstGeom prst="roundRect">
              <a:avLst>
                <a:gd name="adj" fmla="val 36951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016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endParaRPr/>
            </a:p>
          </p:txBody>
        </p:sp>
        <p:sp>
          <p:nvSpPr>
            <p:cNvPr id="193" name="Казахстан"/>
            <p:cNvSpPr txBox="1"/>
            <p:nvPr/>
          </p:nvSpPr>
          <p:spPr>
            <a:xfrm>
              <a:off x="43237" y="8382"/>
              <a:ext cx="793770" cy="2565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lnSpc>
                  <a:spcPct val="90000"/>
                </a:lnSpc>
                <a:defRPr sz="1000" spc="-9">
                  <a:solidFill>
                    <a:srgbClr val="DE006F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1pPr>
            </a:lstStyle>
            <a:p>
              <a:r>
                <a:t>Киргизия</a:t>
              </a:r>
            </a:p>
          </p:txBody>
        </p:sp>
      </p:grpSp>
      <p:grpSp>
        <p:nvGrpSpPr>
          <p:cNvPr id="197" name="Группа"/>
          <p:cNvGrpSpPr/>
          <p:nvPr/>
        </p:nvGrpSpPr>
        <p:grpSpPr>
          <a:xfrm>
            <a:off x="10365053" y="3195207"/>
            <a:ext cx="852046" cy="467586"/>
            <a:chOff x="-1" y="-1"/>
            <a:chExt cx="852045" cy="467585"/>
          </a:xfrm>
        </p:grpSpPr>
        <p:sp>
          <p:nvSpPr>
            <p:cNvPr id="195" name="Закругленный прямоугольник"/>
            <p:cNvSpPr/>
            <p:nvPr/>
          </p:nvSpPr>
          <p:spPr>
            <a:xfrm>
              <a:off x="-2" y="-2"/>
              <a:ext cx="852046" cy="311561"/>
            </a:xfrm>
            <a:prstGeom prst="roundRect">
              <a:avLst>
                <a:gd name="adj" fmla="val 36951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016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endParaRPr/>
            </a:p>
          </p:txBody>
        </p:sp>
        <p:sp>
          <p:nvSpPr>
            <p:cNvPr id="196" name="Израиль"/>
            <p:cNvSpPr txBox="1"/>
            <p:nvPr/>
          </p:nvSpPr>
          <p:spPr>
            <a:xfrm>
              <a:off x="48207" y="9478"/>
              <a:ext cx="774153" cy="4581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>
              <a:lvl1pPr>
                <a:lnSpc>
                  <a:spcPct val="90000"/>
                </a:lnSpc>
                <a:defRPr sz="1000" spc="-9">
                  <a:solidFill>
                    <a:srgbClr val="DE006F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lvl1pPr>
            </a:lstStyle>
            <a:p>
              <a:r>
                <a:t>Армения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Прямоугольник"/>
          <p:cNvSpPr/>
          <p:nvPr/>
        </p:nvSpPr>
        <p:spPr>
          <a:xfrm>
            <a:off x="-6793" y="3163660"/>
            <a:ext cx="12205586" cy="3691896"/>
          </a:xfrm>
          <a:prstGeom prst="rect">
            <a:avLst/>
          </a:prstGeom>
          <a:solidFill>
            <a:srgbClr val="DE006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202" name="Заголовок 1"/>
          <p:cNvSpPr txBox="1"/>
          <p:nvPr/>
        </p:nvSpPr>
        <p:spPr>
          <a:xfrm>
            <a:off x="521025" y="4342024"/>
            <a:ext cx="3533409" cy="1788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 defTabSz="905255">
              <a:lnSpc>
                <a:spcPct val="90000"/>
              </a:lnSpc>
              <a:defRPr sz="2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Текстовые</a:t>
            </a:r>
            <a:br/>
            <a:endParaRPr/>
          </a:p>
          <a:p>
            <a:pPr algn="ctr" defTabSz="905255">
              <a:lnSpc>
                <a:spcPct val="90000"/>
              </a:lnSpc>
              <a:defRPr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Подумать над вопросами</a:t>
            </a:r>
            <a:br/>
            <a:r>
              <a:t>на логику, сообразительность, эрудицию и смекалку.</a:t>
            </a:r>
          </a:p>
        </p:txBody>
      </p:sp>
      <p:sp>
        <p:nvSpPr>
          <p:cNvPr id="203" name="Заголовок 1"/>
          <p:cNvSpPr txBox="1"/>
          <p:nvPr/>
        </p:nvSpPr>
        <p:spPr>
          <a:xfrm>
            <a:off x="4278397" y="4342024"/>
            <a:ext cx="3654123" cy="20396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 defTabSz="905255">
              <a:lnSpc>
                <a:spcPct val="90000"/>
              </a:lnSpc>
              <a:defRPr sz="2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Музыкальные</a:t>
            </a:r>
            <a:br/>
            <a:endParaRPr/>
          </a:p>
          <a:p>
            <a:pPr algn="ctr" defTabSz="905255">
              <a:lnSpc>
                <a:spcPct val="90000"/>
              </a:lnSpc>
              <a:defRPr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Назвать исполнителя, композитора, группу</a:t>
            </a:r>
          </a:p>
          <a:p>
            <a:pPr algn="ctr" defTabSz="905255">
              <a:lnSpc>
                <a:spcPct val="90000"/>
              </a:lnSpc>
              <a:defRPr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или название фильма,</a:t>
            </a:r>
          </a:p>
          <a:p>
            <a:pPr algn="ctr" defTabSz="905255">
              <a:lnSpc>
                <a:spcPct val="90000"/>
              </a:lnSpc>
              <a:defRPr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в котором звучала композиция.</a:t>
            </a:r>
          </a:p>
        </p:txBody>
      </p:sp>
      <p:sp>
        <p:nvSpPr>
          <p:cNvPr id="204" name="Заголовок 1"/>
          <p:cNvSpPr txBox="1"/>
          <p:nvPr/>
        </p:nvSpPr>
        <p:spPr>
          <a:xfrm>
            <a:off x="8156483" y="4342024"/>
            <a:ext cx="3564873" cy="1856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 defTabSz="905255">
              <a:lnSpc>
                <a:spcPct val="90000"/>
              </a:lnSpc>
              <a:defRPr sz="2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С картинками</a:t>
            </a:r>
            <a:br/>
            <a:endParaRPr sz="2900"/>
          </a:p>
          <a:p>
            <a:pPr algn="ctr" defTabSz="905255">
              <a:lnSpc>
                <a:spcPct val="90000"/>
              </a:lnSpc>
              <a:defRPr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Вспомнить название картины, имя художника</a:t>
            </a:r>
          </a:p>
          <a:p>
            <a:pPr algn="ctr" defTabSz="905255">
              <a:lnSpc>
                <a:spcPct val="90000"/>
              </a:lnSpc>
              <a:defRPr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или отгадать недостающий фрагмент.</a:t>
            </a:r>
          </a:p>
        </p:txBody>
      </p:sp>
      <p:sp>
        <p:nvSpPr>
          <p:cNvPr id="205" name="Прямоугольник 4"/>
          <p:cNvSpPr txBox="1"/>
          <p:nvPr/>
        </p:nvSpPr>
        <p:spPr>
          <a:xfrm>
            <a:off x="488660" y="1007588"/>
            <a:ext cx="9671341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313031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Всего 49 вопросов разного типа:</a:t>
            </a:r>
          </a:p>
        </p:txBody>
      </p:sp>
      <p:pic>
        <p:nvPicPr>
          <p:cNvPr id="206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556" y="1876836"/>
            <a:ext cx="11518888" cy="2407819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Заголовок 1"/>
          <p:cNvSpPr txBox="1"/>
          <p:nvPr/>
        </p:nvSpPr>
        <p:spPr>
          <a:xfrm>
            <a:off x="491593" y="356392"/>
            <a:ext cx="7693681" cy="598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pPr defTabSz="905255">
              <a:lnSpc>
                <a:spcPct val="90000"/>
              </a:lnSpc>
              <a:defRPr sz="2900"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В игре 7 туров по 7 вопросов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Прямоугольник 3"/>
          <p:cNvSpPr txBox="1"/>
          <p:nvPr/>
        </p:nvSpPr>
        <p:spPr>
          <a:xfrm>
            <a:off x="488661" y="374751"/>
            <a:ext cx="3975448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Наши клиенты</a:t>
            </a:r>
          </a:p>
        </p:txBody>
      </p:sp>
      <p:sp>
        <p:nvSpPr>
          <p:cNvPr id="210" name="Прямоугольник 4"/>
          <p:cNvSpPr txBox="1"/>
          <p:nvPr/>
        </p:nvSpPr>
        <p:spPr>
          <a:xfrm>
            <a:off x="515279" y="959127"/>
            <a:ext cx="5959773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Эти компании уже попробовали новый формат корпоративного отдыха. </a:t>
            </a:r>
          </a:p>
        </p:txBody>
      </p:sp>
      <p:pic>
        <p:nvPicPr>
          <p:cNvPr id="211" name="1200px-Gazprom-Logo-rus.svg.png" descr="1200px-Gazprom-Logo-rus.sv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9011" y="2188546"/>
            <a:ext cx="1141710" cy="5613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Unknown.png" descr="Unknow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09891" y="2485740"/>
            <a:ext cx="1465416" cy="3704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SKB-kontur-1024x509.png" descr="SKB-kontur-1024x50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60087" y="2226448"/>
            <a:ext cx="1585240" cy="787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image001.jpeg" descr="image001.jpeg"/>
          <p:cNvPicPr>
            <a:picLocks noChangeAspect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>
          <a:xfrm>
            <a:off x="7359182" y="2252106"/>
            <a:ext cx="1465415" cy="722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Font-of-the-Nestle-Logo.jpeg" descr="Font-of-the-Nestle-Logo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749227" y="2362582"/>
            <a:ext cx="1588593" cy="483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UralPromSnab.jpeg" descr="UralPromSnab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13058" y="3821915"/>
            <a:ext cx="1853616" cy="6187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tarifyi-tele2.jpeg" descr="tarifyi-tele2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471774" y="3440255"/>
            <a:ext cx="2046783" cy="13820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kGIu3IjhQt0.jpeg" descr="kGIu3IjhQt0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322090" y="3555304"/>
            <a:ext cx="861233" cy="8612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19683.jpeg" descr="19683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9804317" y="3676549"/>
            <a:ext cx="1478412" cy="6187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logo.png" descr="logo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319207" y="5025380"/>
            <a:ext cx="2046784" cy="829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galamart_logo-1200x313.png" descr="galamart_logo-1200x313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4825899" y="5331024"/>
            <a:ext cx="1853616" cy="483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mrsk_urala_9.jpeg" descr="mrsk_urala_9.jpe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7469790" y="5363677"/>
            <a:ext cx="1478411" cy="4181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logo_rostelecom_v2.png" descr="logo_rostelecom_v2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9727459" y="5103062"/>
            <a:ext cx="1573625" cy="6502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Логотип-11.png" descr="Логотип-11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700959" y="5131687"/>
            <a:ext cx="877815" cy="8821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bf1.jpeg" descr="bf1.jpe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7378248" y="3648713"/>
            <a:ext cx="1427132" cy="6744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Прямоугольник 3"/>
          <p:cNvSpPr txBox="1"/>
          <p:nvPr/>
        </p:nvSpPr>
        <p:spPr>
          <a:xfrm>
            <a:off x="488661" y="299917"/>
            <a:ext cx="4143008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000" b="1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Конкретные кейсы</a:t>
            </a:r>
          </a:p>
        </p:txBody>
      </p:sp>
      <p:sp>
        <p:nvSpPr>
          <p:cNvPr id="228" name="Прямоугольник 9"/>
          <p:cNvSpPr txBox="1"/>
          <p:nvPr/>
        </p:nvSpPr>
        <p:spPr>
          <a:xfrm>
            <a:off x="3860245" y="1686769"/>
            <a:ext cx="7428048" cy="1417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20000"/>
              </a:lnSpc>
              <a:defRPr sz="140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Для компании </a:t>
            </a: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PSI</a:t>
            </a:r>
            <a:r>
              <a:t>, разработчика ПО для промышленности</a:t>
            </a:r>
          </a:p>
          <a:p>
            <a:pPr>
              <a:lnSpc>
                <a:spcPct val="120000"/>
              </a:lnSpc>
              <a:defRPr sz="140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и энергетики, мы провели </a:t>
            </a: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первую корпоративную игру полностью </a:t>
            </a:r>
          </a:p>
          <a:p>
            <a:pPr>
              <a:lnSpc>
                <a:spcPct val="120000"/>
              </a:lnSpc>
              <a:defRPr sz="140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на английском языке</a:t>
            </a:r>
            <a:r>
              <a:t>. 60 человек приехали в Екатеринбург из Германии </a:t>
            </a:r>
          </a:p>
          <a:p>
            <a:pPr>
              <a:lnSpc>
                <a:spcPct val="120000"/>
              </a:lnSpc>
              <a:defRPr sz="140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и Австрии на двухдневную стратегическую сессию. Мозгобойня стала отличным завершением насыщенных рабочих дней.</a:t>
            </a:r>
          </a:p>
        </p:txBody>
      </p:sp>
      <p:sp>
        <p:nvSpPr>
          <p:cNvPr id="229" name="Прямоугольник 1"/>
          <p:cNvSpPr txBox="1"/>
          <p:nvPr/>
        </p:nvSpPr>
        <p:spPr>
          <a:xfrm>
            <a:off x="3860245" y="3416022"/>
            <a:ext cx="7409577" cy="1417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20000"/>
              </a:lnSpc>
              <a:defRPr sz="140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Сотрудничаем с компанией </a:t>
            </a: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СКБ Контур </a:t>
            </a:r>
            <a:r>
              <a:t>больше года. </a:t>
            </a:r>
          </a:p>
          <a:p>
            <a:pPr>
              <a:lnSpc>
                <a:spcPct val="120000"/>
              </a:lnSpc>
              <a:defRPr sz="140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За последние 6 месяцев мы провели </a:t>
            </a: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5 корпоративов</a:t>
            </a:r>
            <a:r>
              <a:t>, на каждом</a:t>
            </a:r>
          </a:p>
          <a:p>
            <a:pPr>
              <a:lnSpc>
                <a:spcPct val="120000"/>
              </a:lnSpc>
              <a:defRPr sz="140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из которых было до 200 участников. СКБ Контур имеет собственную площадку, на которой есть все необходимое для Мозгобойни – это позволяет согласовать и подготовить проведение игры за один день до корпоратива.</a:t>
            </a:r>
          </a:p>
        </p:txBody>
      </p:sp>
      <p:sp>
        <p:nvSpPr>
          <p:cNvPr id="230" name="Прямоугольник 2"/>
          <p:cNvSpPr txBox="1"/>
          <p:nvPr/>
        </p:nvSpPr>
        <p:spPr>
          <a:xfrm>
            <a:off x="3860245" y="5166364"/>
            <a:ext cx="759610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20000"/>
              </a:lnSpc>
              <a:defRPr sz="140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Организовали несколько отличных корпоративов для сотрудников </a:t>
            </a: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Bright Fit</a:t>
            </a:r>
            <a:r>
              <a:t>. </a:t>
            </a:r>
          </a:p>
          <a:p>
            <a:pPr>
              <a:lnSpc>
                <a:spcPct val="120000"/>
              </a:lnSpc>
              <a:defRPr sz="140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После этого заключили соглашение на проведение игр </a:t>
            </a: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каждые три месяца</a:t>
            </a:r>
            <a:r>
              <a:t> </a:t>
            </a:r>
          </a:p>
          <a:p>
            <a:pPr>
              <a:lnSpc>
                <a:spcPct val="120000"/>
              </a:lnSpc>
              <a:defRPr sz="140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для участников проекта «Перевес», которые хотят улучшить физическую</a:t>
            </a:r>
          </a:p>
          <a:p>
            <a:pPr>
              <a:lnSpc>
                <a:spcPct val="120000"/>
              </a:lnSpc>
              <a:defRPr sz="140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форму и сбросить вес. Игры проводятся для 80-100 человек.</a:t>
            </a:r>
          </a:p>
        </p:txBody>
      </p:sp>
      <p:sp>
        <p:nvSpPr>
          <p:cNvPr id="231" name="Прямоугольник 6"/>
          <p:cNvSpPr txBox="1"/>
          <p:nvPr/>
        </p:nvSpPr>
        <p:spPr>
          <a:xfrm>
            <a:off x="501361" y="915072"/>
            <a:ext cx="10174486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Эти компании уже попробовали новый формат корпоративного отдыха. </a:t>
            </a:r>
          </a:p>
        </p:txBody>
      </p:sp>
      <p:pic>
        <p:nvPicPr>
          <p:cNvPr id="232" name="SKB-kontur-1024x509.png" descr="SKB-kontur-1024x50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7301" y="3595684"/>
            <a:ext cx="2128463" cy="10579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csm_psi-logo_10dd240e3c.png" descr="csm_psi-logo_10dd240e3c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9517" y="1977973"/>
            <a:ext cx="2065852" cy="743707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Линия"/>
          <p:cNvSpPr/>
          <p:nvPr/>
        </p:nvSpPr>
        <p:spPr>
          <a:xfrm>
            <a:off x="3633169" y="1764528"/>
            <a:ext cx="1" cy="1287204"/>
          </a:xfrm>
          <a:prstGeom prst="line">
            <a:avLst/>
          </a:prstGeom>
          <a:ln w="25400">
            <a:solidFill>
              <a:srgbClr val="DE006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35" name="Линия"/>
          <p:cNvSpPr/>
          <p:nvPr/>
        </p:nvSpPr>
        <p:spPr>
          <a:xfrm>
            <a:off x="3633169" y="3481080"/>
            <a:ext cx="1" cy="1287204"/>
          </a:xfrm>
          <a:prstGeom prst="line">
            <a:avLst/>
          </a:prstGeom>
          <a:ln w="25400">
            <a:solidFill>
              <a:srgbClr val="DE006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36" name="Линия"/>
          <p:cNvSpPr/>
          <p:nvPr/>
        </p:nvSpPr>
        <p:spPr>
          <a:xfrm>
            <a:off x="3633169" y="5259018"/>
            <a:ext cx="1" cy="1007866"/>
          </a:xfrm>
          <a:prstGeom prst="line">
            <a:avLst/>
          </a:prstGeom>
          <a:ln w="25400">
            <a:solidFill>
              <a:srgbClr val="DE006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37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rcRect l="8162" t="18257" r="14859" b="26138"/>
          <a:stretch>
            <a:fillRect/>
          </a:stretch>
        </p:blipFill>
        <p:spPr>
          <a:xfrm>
            <a:off x="566232" y="5344036"/>
            <a:ext cx="2130695" cy="8378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rcRect l="4531" t="11498" r="4531" b="35543"/>
          <a:stretch>
            <a:fillRect/>
          </a:stretch>
        </p:blipFill>
        <p:spPr>
          <a:xfrm>
            <a:off x="-7384" y="2133554"/>
            <a:ext cx="12206815" cy="4737967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Прямоугольник"/>
          <p:cNvSpPr/>
          <p:nvPr/>
        </p:nvSpPr>
        <p:spPr>
          <a:xfrm>
            <a:off x="-1405" y="2114871"/>
            <a:ext cx="12206685" cy="4737895"/>
          </a:xfrm>
          <a:prstGeom prst="rect">
            <a:avLst/>
          </a:prstGeom>
          <a:solidFill>
            <a:srgbClr val="4A0045">
              <a:alpha val="8518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241" name="TextBox 46"/>
          <p:cNvSpPr txBox="1"/>
          <p:nvPr/>
        </p:nvSpPr>
        <p:spPr>
          <a:xfrm>
            <a:off x="479425" y="1110115"/>
            <a:ext cx="9401565" cy="650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Это готовый продукт, который не требует доработок и лишних усилий </a:t>
            </a:r>
            <a:br/>
            <a:r>
              <a:t>в организации. Команда организаторов сделает все на высшем уровне. </a:t>
            </a:r>
          </a:p>
        </p:txBody>
      </p:sp>
      <p:sp>
        <p:nvSpPr>
          <p:cNvPr id="242" name="Команда…"/>
          <p:cNvSpPr txBox="1">
            <a:spLocks noGrp="1"/>
          </p:cNvSpPr>
          <p:nvPr>
            <p:ph type="subTitle" sz="quarter" idx="1"/>
          </p:nvPr>
        </p:nvSpPr>
        <p:spPr>
          <a:xfrm>
            <a:off x="5402681" y="2833470"/>
            <a:ext cx="2394707" cy="1580381"/>
          </a:xfrm>
          <a:prstGeom prst="rect">
            <a:avLst/>
          </a:prstGeom>
        </p:spPr>
        <p:txBody>
          <a:bodyPr anchor="ctr"/>
          <a:lstStyle/>
          <a:p>
            <a:pPr algn="l" defTabSz="832834">
              <a:lnSpc>
                <a:spcPct val="100000"/>
              </a:lnSpc>
              <a:spcBef>
                <a:spcPts val="800"/>
              </a:spcBef>
              <a:defRPr sz="1584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dirty="0" err="1"/>
              <a:t>Технический</a:t>
            </a:r>
            <a:r>
              <a:rPr dirty="0"/>
              <a:t> </a:t>
            </a:r>
            <a:r>
              <a:rPr dirty="0" err="1"/>
              <a:t>специалист</a:t>
            </a:r>
            <a:endParaRPr dirty="0"/>
          </a:p>
          <a:p>
            <a:pPr algn="l" defTabSz="832834">
              <a:lnSpc>
                <a:spcPct val="100000"/>
              </a:lnSpc>
              <a:spcBef>
                <a:spcPts val="800"/>
              </a:spcBef>
              <a:defRPr sz="1386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 err="1"/>
              <a:t>Обеспечивает</a:t>
            </a:r>
            <a:r>
              <a:rPr dirty="0"/>
              <a:t> </a:t>
            </a:r>
            <a:r>
              <a:rPr dirty="0" err="1"/>
              <a:t>качественное</a:t>
            </a:r>
            <a:r>
              <a:rPr dirty="0"/>
              <a:t> </a:t>
            </a:r>
            <a:r>
              <a:rPr dirty="0" err="1"/>
              <a:t>техническое</a:t>
            </a:r>
            <a:r>
              <a:rPr dirty="0"/>
              <a:t> </a:t>
            </a:r>
            <a:r>
              <a:rPr dirty="0" err="1"/>
              <a:t>сопровождение</a:t>
            </a:r>
            <a:r>
              <a:rPr dirty="0"/>
              <a:t> </a:t>
            </a:r>
            <a:r>
              <a:rPr dirty="0" err="1"/>
              <a:t>игры</a:t>
            </a:r>
            <a:r>
              <a:rPr dirty="0"/>
              <a:t>.</a:t>
            </a:r>
          </a:p>
        </p:txBody>
      </p:sp>
      <p:sp>
        <p:nvSpPr>
          <p:cNvPr id="243" name="Ведущий…"/>
          <p:cNvSpPr txBox="1"/>
          <p:nvPr/>
        </p:nvSpPr>
        <p:spPr>
          <a:xfrm>
            <a:off x="1559885" y="2833470"/>
            <a:ext cx="2518899" cy="1374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spcBef>
                <a:spcPts val="1000"/>
              </a:spcBef>
              <a:defRPr sz="16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Ведущий</a:t>
            </a:r>
          </a:p>
          <a:p>
            <a:pPr>
              <a:spcBef>
                <a:spcPts val="1000"/>
              </a:spcBef>
              <a:defRPr sz="14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Создает настроение игры, зажигает </a:t>
            </a:r>
            <a:br/>
            <a:r>
              <a:t>и подбадривает участников.</a:t>
            </a:r>
          </a:p>
        </p:txBody>
      </p:sp>
      <p:sp>
        <p:nvSpPr>
          <p:cNvPr id="244" name="Текст 1"/>
          <p:cNvSpPr txBox="1"/>
          <p:nvPr/>
        </p:nvSpPr>
        <p:spPr>
          <a:xfrm>
            <a:off x="1524265" y="4728671"/>
            <a:ext cx="2394705" cy="1145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/>
          <a:p>
            <a:pPr>
              <a:spcBef>
                <a:spcPts val="1000"/>
              </a:spcBef>
              <a:defRPr sz="16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dirty="0" err="1"/>
              <a:t>Фотограф</a:t>
            </a:r>
            <a:endParaRPr dirty="0"/>
          </a:p>
          <a:p>
            <a:pPr>
              <a:spcBef>
                <a:spcPts val="1000"/>
              </a:spcBef>
              <a:defRPr sz="14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 err="1"/>
              <a:t>Позаботится</a:t>
            </a:r>
            <a:r>
              <a:rPr dirty="0"/>
              <a:t>                        о </a:t>
            </a:r>
            <a:r>
              <a:rPr dirty="0" err="1"/>
              <a:t>запоминающихся</a:t>
            </a:r>
            <a:r>
              <a:rPr dirty="0"/>
              <a:t>      </a:t>
            </a:r>
            <a:r>
              <a:rPr dirty="0" err="1"/>
              <a:t>фотографиях</a:t>
            </a:r>
            <a:r>
              <a:rPr dirty="0"/>
              <a:t> с </a:t>
            </a:r>
            <a:r>
              <a:rPr dirty="0" err="1"/>
              <a:t>игры</a:t>
            </a:r>
            <a:r>
              <a:rPr dirty="0"/>
              <a:t>.</a:t>
            </a:r>
          </a:p>
        </p:txBody>
      </p:sp>
      <p:sp>
        <p:nvSpPr>
          <p:cNvPr id="245" name="Текст 1"/>
          <p:cNvSpPr txBox="1"/>
          <p:nvPr/>
        </p:nvSpPr>
        <p:spPr>
          <a:xfrm>
            <a:off x="9277498" y="2819722"/>
            <a:ext cx="2616594" cy="1386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spcBef>
                <a:spcPts val="1000"/>
              </a:spcBef>
              <a:defRPr sz="16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Команда организаторов</a:t>
            </a:r>
          </a:p>
          <a:p>
            <a:pPr>
              <a:spcBef>
                <a:spcPts val="1000"/>
              </a:spcBef>
              <a:defRPr sz="14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Профессионалы, </a:t>
            </a:r>
            <a:br/>
            <a:r>
              <a:t>на которых можно положиться.</a:t>
            </a:r>
          </a:p>
        </p:txBody>
      </p:sp>
      <p:sp>
        <p:nvSpPr>
          <p:cNvPr id="246" name="Текст 1"/>
          <p:cNvSpPr txBox="1"/>
          <p:nvPr/>
        </p:nvSpPr>
        <p:spPr>
          <a:xfrm>
            <a:off x="9270713" y="4726552"/>
            <a:ext cx="2518900" cy="1386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/>
          <a:p>
            <a:pPr>
              <a:spcBef>
                <a:spcPts val="1000"/>
              </a:spcBef>
              <a:defRPr sz="16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Подарочная атрибутика</a:t>
            </a:r>
          </a:p>
          <a:p>
            <a:pPr>
              <a:spcBef>
                <a:spcPts val="1000"/>
              </a:spcBef>
              <a:defRPr sz="14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Команды празднуют победу и получают памятные призы.</a:t>
            </a:r>
          </a:p>
        </p:txBody>
      </p:sp>
      <p:pic>
        <p:nvPicPr>
          <p:cNvPr id="247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02394" y="4801909"/>
            <a:ext cx="669249" cy="669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7831" y="2850189"/>
            <a:ext cx="669244" cy="12291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Изображение" descr="Изображение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98159" y="2854765"/>
            <a:ext cx="669249" cy="13315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Изображение" descr="Изображение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402398" y="2661996"/>
            <a:ext cx="669244" cy="846757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Атмосфера…"/>
          <p:cNvSpPr txBox="1"/>
          <p:nvPr/>
        </p:nvSpPr>
        <p:spPr>
          <a:xfrm>
            <a:off x="5402681" y="4726552"/>
            <a:ext cx="2233257" cy="1386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/>
          <a:p>
            <a:pPr>
              <a:spcBef>
                <a:spcPts val="1000"/>
              </a:spcBef>
              <a:defRPr sz="16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dirty="0" err="1"/>
              <a:t>Игровое</a:t>
            </a:r>
            <a:r>
              <a:rPr dirty="0"/>
              <a:t> </a:t>
            </a:r>
            <a:r>
              <a:rPr dirty="0" err="1"/>
              <a:t>оснащение</a:t>
            </a:r>
            <a:endParaRPr dirty="0"/>
          </a:p>
          <a:p>
            <a:pPr>
              <a:spcBef>
                <a:spcPts val="1000"/>
              </a:spcBef>
              <a:defRPr sz="14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 err="1"/>
              <a:t>Бланки</a:t>
            </a:r>
            <a:r>
              <a:rPr dirty="0"/>
              <a:t> </a:t>
            </a:r>
            <a:r>
              <a:rPr dirty="0" err="1"/>
              <a:t>ответов</a:t>
            </a:r>
            <a:r>
              <a:rPr dirty="0"/>
              <a:t>, </a:t>
            </a:r>
            <a:r>
              <a:rPr dirty="0" err="1"/>
              <a:t>таблички</a:t>
            </a:r>
            <a:r>
              <a:rPr dirty="0"/>
              <a:t> </a:t>
            </a:r>
            <a:r>
              <a:rPr dirty="0" err="1"/>
              <a:t>команд</a:t>
            </a:r>
            <a:r>
              <a:rPr dirty="0"/>
              <a:t>         и </a:t>
            </a:r>
            <a:r>
              <a:rPr dirty="0" err="1"/>
              <a:t>фотоатрибутика</a:t>
            </a:r>
            <a:r>
              <a:rPr dirty="0"/>
              <a:t>.</a:t>
            </a:r>
          </a:p>
        </p:txBody>
      </p:sp>
      <p:pic>
        <p:nvPicPr>
          <p:cNvPr id="252" name="Изображение" descr="Изображение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881030">
            <a:off x="4648696" y="4389763"/>
            <a:ext cx="734448" cy="1081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Изображение" descr="Изображение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58669" y="4688147"/>
            <a:ext cx="792550" cy="790335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Заголовок 1"/>
          <p:cNvSpPr txBox="1"/>
          <p:nvPr/>
        </p:nvSpPr>
        <p:spPr>
          <a:xfrm>
            <a:off x="479619" y="349151"/>
            <a:ext cx="9578976" cy="561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normAutofit/>
          </a:bodyPr>
          <a:lstStyle/>
          <a:p>
            <a:pPr>
              <a:lnSpc>
                <a:spcPct val="90000"/>
              </a:lnSpc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Почему компании выбирают Мозгобойню?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3-слайд.jpg" descr="3-слайд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39472" y="-1"/>
            <a:ext cx="53594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TextBox 3"/>
          <p:cNvSpPr txBox="1"/>
          <p:nvPr/>
        </p:nvSpPr>
        <p:spPr>
          <a:xfrm>
            <a:off x="488660" y="1529535"/>
            <a:ext cx="5607341" cy="650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solidFill>
                  <a:srgbClr val="313031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Подобный умный формат развлечений помогает решать реальные бизнес-задачи.</a:t>
            </a:r>
          </a:p>
        </p:txBody>
      </p:sp>
      <p:sp>
        <p:nvSpPr>
          <p:cNvPr id="258" name="Прямоугольник 17"/>
          <p:cNvSpPr txBox="1"/>
          <p:nvPr/>
        </p:nvSpPr>
        <p:spPr>
          <a:xfrm>
            <a:off x="488660" y="392635"/>
            <a:ext cx="5607341" cy="1013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6000" tIns="36000" rIns="36000" bIns="36000" anchor="ctr">
            <a:spAutoFit/>
          </a:bodyPr>
          <a:lstStyle/>
          <a:p>
            <a:pPr>
              <a:lnSpc>
                <a:spcPct val="90000"/>
              </a:lnSpc>
              <a:defRPr sz="3200"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Мозгобойня – </a:t>
            </a:r>
            <a:br/>
            <a:r>
              <a:t>не просто игра</a:t>
            </a:r>
          </a:p>
        </p:txBody>
      </p:sp>
      <p:grpSp>
        <p:nvGrpSpPr>
          <p:cNvPr id="261" name="Группа"/>
          <p:cNvGrpSpPr/>
          <p:nvPr/>
        </p:nvGrpSpPr>
        <p:grpSpPr>
          <a:xfrm>
            <a:off x="486774" y="2786574"/>
            <a:ext cx="541362" cy="541361"/>
            <a:chOff x="0" y="0"/>
            <a:chExt cx="541360" cy="541359"/>
          </a:xfrm>
        </p:grpSpPr>
        <p:sp>
          <p:nvSpPr>
            <p:cNvPr id="259" name="Shape 124"/>
            <p:cNvSpPr/>
            <p:nvPr/>
          </p:nvSpPr>
          <p:spPr>
            <a:xfrm>
              <a:off x="0" y="0"/>
              <a:ext cx="541361" cy="541360"/>
            </a:xfrm>
            <a:prstGeom prst="ellipse">
              <a:avLst/>
            </a:prstGeom>
            <a:solidFill>
              <a:srgbClr val="56004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pic>
          <p:nvPicPr>
            <p:cNvPr id="260" name="image1.png" descr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5005" y="162855"/>
              <a:ext cx="331352" cy="2410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2" name="TextBox 3"/>
          <p:cNvSpPr txBox="1"/>
          <p:nvPr/>
        </p:nvSpPr>
        <p:spPr>
          <a:xfrm>
            <a:off x="1237960" y="2745198"/>
            <a:ext cx="5607341" cy="815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600">
                <a:solidFill>
                  <a:srgbClr val="313031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Сплотить команду</a:t>
            </a:r>
          </a:p>
          <a:p>
            <a:pPr>
              <a:defRPr sz="1600">
                <a:solidFill>
                  <a:srgbClr val="313031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Все команды борются за победу, такая</a:t>
            </a:r>
            <a:br/>
            <a:r>
              <a:t>здоровая конкуренция хорошо объединяет.</a:t>
            </a:r>
          </a:p>
        </p:txBody>
      </p:sp>
      <p:sp>
        <p:nvSpPr>
          <p:cNvPr id="263" name="TextBox 3"/>
          <p:cNvSpPr txBox="1"/>
          <p:nvPr/>
        </p:nvSpPr>
        <p:spPr>
          <a:xfrm>
            <a:off x="1237960" y="3826223"/>
            <a:ext cx="5607341" cy="1056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600">
                <a:solidFill>
                  <a:srgbClr val="313031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Познакомить коллег из разных отделов </a:t>
            </a:r>
          </a:p>
          <a:p>
            <a:pPr>
              <a:defRPr sz="1600">
                <a:solidFill>
                  <a:srgbClr val="313031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Вам не нужно придумывать различные нетворкинг-механики, достаточно посадить</a:t>
            </a:r>
            <a:br/>
            <a:r>
              <a:t>людей из разных отделов в одну команду.</a:t>
            </a:r>
          </a:p>
        </p:txBody>
      </p:sp>
      <p:sp>
        <p:nvSpPr>
          <p:cNvPr id="264" name="TextBox 3"/>
          <p:cNvSpPr txBox="1"/>
          <p:nvPr/>
        </p:nvSpPr>
        <p:spPr>
          <a:xfrm>
            <a:off x="1237960" y="5148548"/>
            <a:ext cx="5607341" cy="1056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600">
                <a:solidFill>
                  <a:srgbClr val="313031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Повысить лояльность к компании</a:t>
            </a:r>
          </a:p>
          <a:p>
            <a:pPr>
              <a:defRPr sz="1600">
                <a:solidFill>
                  <a:srgbClr val="313031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Мозгобойня усилит программу</a:t>
            </a:r>
            <a:br/>
            <a:r>
              <a:t>корпоративного мероприятия</a:t>
            </a:r>
            <a:br/>
            <a:r>
              <a:t>и добавит веселья, азарта и ярких эмоций.</a:t>
            </a:r>
          </a:p>
        </p:txBody>
      </p:sp>
      <p:sp>
        <p:nvSpPr>
          <p:cNvPr id="265" name="Линия"/>
          <p:cNvSpPr/>
          <p:nvPr/>
        </p:nvSpPr>
        <p:spPr>
          <a:xfrm>
            <a:off x="533400" y="2417042"/>
            <a:ext cx="5517862" cy="1"/>
          </a:xfrm>
          <a:prstGeom prst="line">
            <a:avLst/>
          </a:prstGeom>
          <a:ln w="25400">
            <a:solidFill>
              <a:srgbClr val="DE006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268" name="Группа"/>
          <p:cNvGrpSpPr/>
          <p:nvPr/>
        </p:nvGrpSpPr>
        <p:grpSpPr>
          <a:xfrm>
            <a:off x="486774" y="3909338"/>
            <a:ext cx="541362" cy="541361"/>
            <a:chOff x="0" y="0"/>
            <a:chExt cx="541360" cy="541359"/>
          </a:xfrm>
        </p:grpSpPr>
        <p:sp>
          <p:nvSpPr>
            <p:cNvPr id="266" name="Shape 124"/>
            <p:cNvSpPr/>
            <p:nvPr/>
          </p:nvSpPr>
          <p:spPr>
            <a:xfrm>
              <a:off x="0" y="0"/>
              <a:ext cx="541361" cy="541360"/>
            </a:xfrm>
            <a:prstGeom prst="ellipse">
              <a:avLst/>
            </a:prstGeom>
            <a:solidFill>
              <a:srgbClr val="56004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pic>
          <p:nvPicPr>
            <p:cNvPr id="267" name="image1.png" descr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5005" y="162855"/>
              <a:ext cx="331352" cy="2410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71" name="Группа"/>
          <p:cNvGrpSpPr/>
          <p:nvPr/>
        </p:nvGrpSpPr>
        <p:grpSpPr>
          <a:xfrm>
            <a:off x="486774" y="5220019"/>
            <a:ext cx="541362" cy="541361"/>
            <a:chOff x="0" y="0"/>
            <a:chExt cx="541360" cy="541359"/>
          </a:xfrm>
        </p:grpSpPr>
        <p:sp>
          <p:nvSpPr>
            <p:cNvPr id="269" name="Shape 124"/>
            <p:cNvSpPr/>
            <p:nvPr/>
          </p:nvSpPr>
          <p:spPr>
            <a:xfrm>
              <a:off x="0" y="0"/>
              <a:ext cx="541361" cy="541360"/>
            </a:xfrm>
            <a:prstGeom prst="ellipse">
              <a:avLst/>
            </a:prstGeom>
            <a:solidFill>
              <a:srgbClr val="56004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pic>
          <p:nvPicPr>
            <p:cNvPr id="270" name="image1.png" descr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5005" y="162855"/>
              <a:ext cx="331352" cy="2410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2" name="Прямоугольник"/>
          <p:cNvSpPr/>
          <p:nvPr/>
        </p:nvSpPr>
        <p:spPr>
          <a:xfrm>
            <a:off x="6832834" y="-6790"/>
            <a:ext cx="5372676" cy="6871580"/>
          </a:xfrm>
          <a:prstGeom prst="rect">
            <a:avLst/>
          </a:prstGeom>
          <a:solidFill>
            <a:srgbClr val="4A0045">
              <a:alpha val="39695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4-сладй.jpg" descr="4-сладй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56675" y="-1"/>
            <a:ext cx="53594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Прямоугольник 4"/>
          <p:cNvSpPr txBox="1"/>
          <p:nvPr/>
        </p:nvSpPr>
        <p:spPr>
          <a:xfrm>
            <a:off x="488660" y="1298781"/>
            <a:ext cx="5599571" cy="4841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>
                <a:latin typeface="Montserrat Bold"/>
                <a:ea typeface="Montserrat Bold"/>
                <a:cs typeface="Montserrat Bold"/>
                <a:sym typeface="Montserrat Bold"/>
              </a:rPr>
              <a:t>Мозгобойня</a:t>
            </a:r>
            <a:r>
              <a:rPr dirty="0"/>
              <a:t> – </a:t>
            </a:r>
            <a:r>
              <a:rPr dirty="0" err="1"/>
              <a:t>отличная</a:t>
            </a:r>
            <a:r>
              <a:rPr dirty="0"/>
              <a:t> </a:t>
            </a:r>
            <a:r>
              <a:rPr dirty="0" err="1"/>
              <a:t>альтернатива</a:t>
            </a:r>
            <a:r>
              <a:rPr dirty="0"/>
              <a:t> </a:t>
            </a:r>
            <a:r>
              <a:rPr dirty="0" err="1"/>
              <a:t>скучным</a:t>
            </a:r>
            <a:r>
              <a:rPr dirty="0"/>
              <a:t> </a:t>
            </a:r>
            <a:r>
              <a:rPr dirty="0" err="1"/>
              <a:t>застольям</a:t>
            </a:r>
            <a:r>
              <a:rPr dirty="0"/>
              <a:t>.</a:t>
            </a:r>
          </a:p>
          <a:p>
            <a:pPr>
              <a:defRPr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/>
              <a:t/>
            </a:r>
            <a:br>
              <a:rPr dirty="0"/>
            </a:br>
            <a:r>
              <a:rPr dirty="0" err="1"/>
              <a:t>Это</a:t>
            </a:r>
            <a:r>
              <a:rPr dirty="0"/>
              <a:t> </a:t>
            </a:r>
            <a:r>
              <a:rPr dirty="0" err="1">
                <a:latin typeface="Montserrat Bold"/>
                <a:ea typeface="Montserrat Bold"/>
                <a:cs typeface="Montserrat Bold"/>
                <a:sym typeface="Montserrat Bold"/>
              </a:rPr>
              <a:t>новый</a:t>
            </a:r>
            <a:r>
              <a:rPr dirty="0"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dirty="0" err="1">
                <a:latin typeface="Montserrat Bold"/>
                <a:ea typeface="Montserrat Bold"/>
                <a:cs typeface="Montserrat Bold"/>
                <a:sym typeface="Montserrat Bold"/>
              </a:rPr>
              <a:t>способ</a:t>
            </a:r>
            <a:r>
              <a:rPr dirty="0"/>
              <a:t> </a:t>
            </a:r>
            <a:r>
              <a:rPr dirty="0" err="1"/>
              <a:t>весело</a:t>
            </a:r>
            <a:r>
              <a:rPr dirty="0"/>
              <a:t> и </a:t>
            </a:r>
            <a:r>
              <a:rPr dirty="0" err="1"/>
              <a:t>интересно</a:t>
            </a:r>
            <a:r>
              <a:rPr dirty="0"/>
              <a:t> </a:t>
            </a:r>
            <a:r>
              <a:rPr dirty="0" err="1"/>
              <a:t>провести</a:t>
            </a:r>
            <a:r>
              <a:rPr dirty="0"/>
              <a:t> </a:t>
            </a:r>
            <a:r>
              <a:rPr dirty="0" err="1"/>
              <a:t>время</a:t>
            </a:r>
            <a:r>
              <a:rPr dirty="0"/>
              <a:t>!</a:t>
            </a:r>
            <a:endParaRPr dirty="0">
              <a:latin typeface="+mj-lt"/>
              <a:ea typeface="+mj-ea"/>
              <a:cs typeface="+mj-cs"/>
              <a:sym typeface="Helvetica"/>
            </a:endParaRPr>
          </a:p>
          <a:p>
            <a:pPr>
              <a:defRPr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endParaRPr dirty="0">
              <a:latin typeface="+mj-lt"/>
              <a:ea typeface="+mj-ea"/>
              <a:cs typeface="+mj-cs"/>
              <a:sym typeface="Helvetica"/>
            </a:endParaRPr>
          </a:p>
          <a:p>
            <a:pPr>
              <a:defRPr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 err="1"/>
              <a:t>Это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«</a:t>
            </a:r>
            <a:r>
              <a:rPr dirty="0" err="1"/>
              <a:t>Что</a:t>
            </a:r>
            <a:r>
              <a:rPr dirty="0"/>
              <a:t>? </a:t>
            </a:r>
            <a:r>
              <a:rPr dirty="0" err="1"/>
              <a:t>Где</a:t>
            </a:r>
            <a:r>
              <a:rPr dirty="0"/>
              <a:t>? </a:t>
            </a:r>
            <a:r>
              <a:rPr dirty="0" err="1"/>
              <a:t>Когда</a:t>
            </a:r>
            <a:r>
              <a:rPr dirty="0"/>
              <a:t>?», </a:t>
            </a:r>
            <a:r>
              <a:rPr dirty="0" err="1"/>
              <a:t>где</a:t>
            </a:r>
            <a:r>
              <a:rPr dirty="0"/>
              <a:t> </a:t>
            </a:r>
            <a:r>
              <a:rPr dirty="0" err="1"/>
              <a:t>все</a:t>
            </a:r>
            <a:r>
              <a:rPr dirty="0"/>
              <a:t> </a:t>
            </a:r>
            <a:r>
              <a:rPr dirty="0" err="1"/>
              <a:t>сидят</a:t>
            </a:r>
            <a:r>
              <a:rPr dirty="0"/>
              <a:t> </a:t>
            </a:r>
            <a:br>
              <a:rPr dirty="0"/>
            </a:br>
            <a:r>
              <a:rPr dirty="0"/>
              <a:t>в </a:t>
            </a:r>
            <a:r>
              <a:rPr dirty="0" err="1"/>
              <a:t>напряжении</a:t>
            </a:r>
            <a:r>
              <a:rPr dirty="0"/>
              <a:t>, а </a:t>
            </a:r>
            <a:r>
              <a:rPr dirty="0" err="1"/>
              <a:t>отвечает</a:t>
            </a:r>
            <a:r>
              <a:rPr dirty="0"/>
              <a:t> </a:t>
            </a:r>
            <a:r>
              <a:rPr dirty="0" err="1"/>
              <a:t>кто-то</a:t>
            </a:r>
            <a:r>
              <a:rPr dirty="0"/>
              <a:t> </a:t>
            </a:r>
            <a:r>
              <a:rPr dirty="0" err="1"/>
              <a:t>один</a:t>
            </a:r>
            <a:r>
              <a:rPr dirty="0"/>
              <a:t>, –</a:t>
            </a:r>
            <a:br>
              <a:rPr dirty="0"/>
            </a:br>
            <a:r>
              <a:rPr dirty="0" err="1">
                <a:latin typeface="Montserrat Bold"/>
                <a:ea typeface="Montserrat Bold"/>
                <a:cs typeface="Montserrat Bold"/>
                <a:sym typeface="Montserrat Bold"/>
              </a:rPr>
              <a:t>здесь</a:t>
            </a:r>
            <a:r>
              <a:rPr dirty="0"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dirty="0" err="1">
                <a:latin typeface="Montserrat Bold"/>
                <a:ea typeface="Montserrat Bold"/>
                <a:cs typeface="Montserrat Bold"/>
                <a:sym typeface="Montserrat Bold"/>
              </a:rPr>
              <a:t>каждый</a:t>
            </a:r>
            <a:r>
              <a:rPr dirty="0"/>
              <a:t> </a:t>
            </a:r>
            <a:r>
              <a:rPr dirty="0" err="1"/>
              <a:t>принимает</a:t>
            </a:r>
            <a:r>
              <a:rPr dirty="0"/>
              <a:t> </a:t>
            </a:r>
            <a:r>
              <a:rPr dirty="0" err="1"/>
              <a:t>активное</a:t>
            </a:r>
            <a:endParaRPr dirty="0"/>
          </a:p>
          <a:p>
            <a:pPr>
              <a:defRPr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 err="1"/>
              <a:t>участие</a:t>
            </a:r>
            <a:r>
              <a:rPr dirty="0"/>
              <a:t> и </a:t>
            </a:r>
            <a:r>
              <a:rPr dirty="0" err="1"/>
              <a:t>получает</a:t>
            </a:r>
            <a:r>
              <a:rPr dirty="0"/>
              <a:t> </a:t>
            </a:r>
            <a:r>
              <a:rPr dirty="0" err="1"/>
              <a:t>удовольствие</a:t>
            </a:r>
            <a:r>
              <a:rPr dirty="0"/>
              <a:t>.  </a:t>
            </a:r>
            <a:endParaRPr dirty="0">
              <a:latin typeface="+mj-lt"/>
              <a:ea typeface="+mj-ea"/>
              <a:cs typeface="+mj-cs"/>
              <a:sym typeface="Helvetica"/>
            </a:endParaRPr>
          </a:p>
          <a:p>
            <a:pPr>
              <a:defRPr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endParaRPr dirty="0">
              <a:latin typeface="+mj-lt"/>
              <a:ea typeface="+mj-ea"/>
              <a:cs typeface="+mj-cs"/>
              <a:sym typeface="Helvetica"/>
            </a:endParaRPr>
          </a:p>
          <a:p>
            <a:pPr>
              <a:defRPr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endParaRPr dirty="0">
              <a:latin typeface="+mj-lt"/>
              <a:ea typeface="+mj-ea"/>
              <a:cs typeface="+mj-cs"/>
              <a:sym typeface="Helvetica"/>
            </a:endParaRPr>
          </a:p>
          <a:p>
            <a:pPr>
              <a:defRPr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endParaRPr dirty="0">
              <a:latin typeface="+mj-lt"/>
              <a:ea typeface="+mj-ea"/>
              <a:cs typeface="+mj-cs"/>
              <a:sym typeface="Helvetica"/>
            </a:endParaRPr>
          </a:p>
          <a:p>
            <a:pPr>
              <a:defRPr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endParaRPr dirty="0">
              <a:latin typeface="+mj-lt"/>
              <a:ea typeface="+mj-ea"/>
              <a:cs typeface="+mj-cs"/>
              <a:sym typeface="Helvetica"/>
            </a:endParaRPr>
          </a:p>
          <a:p>
            <a:pPr>
              <a:defRPr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 err="1"/>
              <a:t>Во</a:t>
            </a:r>
            <a:r>
              <a:rPr dirty="0"/>
              <a:t> </a:t>
            </a:r>
            <a:r>
              <a:rPr dirty="0" err="1"/>
              <a:t>время</a:t>
            </a:r>
            <a:r>
              <a:rPr dirty="0"/>
              <a:t> </a:t>
            </a:r>
            <a:r>
              <a:rPr dirty="0" err="1"/>
              <a:t>игры</a:t>
            </a:r>
            <a:r>
              <a:rPr dirty="0"/>
              <a:t> </a:t>
            </a:r>
            <a:r>
              <a:rPr dirty="0" err="1"/>
              <a:t>можно</a:t>
            </a:r>
            <a:r>
              <a:rPr dirty="0"/>
              <a:t> </a:t>
            </a:r>
            <a:r>
              <a:rPr dirty="0" err="1">
                <a:latin typeface="Montserrat Bold"/>
                <a:ea typeface="Montserrat Bold"/>
                <a:cs typeface="Montserrat Bold"/>
                <a:sym typeface="Montserrat Bold"/>
              </a:rPr>
              <a:t>поесть</a:t>
            </a:r>
            <a:r>
              <a:rPr dirty="0"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dirty="0" err="1"/>
              <a:t>или</a:t>
            </a:r>
            <a:r>
              <a:rPr dirty="0"/>
              <a:t> </a:t>
            </a:r>
            <a:r>
              <a:rPr dirty="0" err="1">
                <a:latin typeface="Montserrat Bold"/>
                <a:ea typeface="Montserrat Bold"/>
                <a:cs typeface="Montserrat Bold"/>
                <a:sym typeface="Montserrat Bold"/>
              </a:rPr>
              <a:t>выпить</a:t>
            </a:r>
            <a:r>
              <a:rPr dirty="0"/>
              <a:t> </a:t>
            </a:r>
            <a:r>
              <a:rPr dirty="0" err="1"/>
              <a:t>бокал</a:t>
            </a:r>
            <a:r>
              <a:rPr dirty="0"/>
              <a:t> </a:t>
            </a:r>
            <a:r>
              <a:rPr dirty="0" err="1"/>
              <a:t>вина</a:t>
            </a:r>
            <a:r>
              <a:rPr dirty="0"/>
              <a:t>, </a:t>
            </a:r>
            <a:r>
              <a:rPr dirty="0" err="1"/>
              <a:t>поэтому</a:t>
            </a:r>
            <a:r>
              <a:rPr dirty="0"/>
              <a:t> Мозгобойню </a:t>
            </a:r>
            <a:r>
              <a:rPr dirty="0" err="1"/>
              <a:t>удобно</a:t>
            </a:r>
            <a:r>
              <a:rPr dirty="0"/>
              <a:t> </a:t>
            </a:r>
            <a:r>
              <a:rPr dirty="0" err="1"/>
              <a:t>совмещать</a:t>
            </a:r>
            <a:r>
              <a:rPr dirty="0"/>
              <a:t> с </a:t>
            </a:r>
            <a:r>
              <a:rPr dirty="0" err="1"/>
              <a:t>обедом</a:t>
            </a:r>
            <a:r>
              <a:rPr dirty="0"/>
              <a:t> </a:t>
            </a:r>
            <a:r>
              <a:rPr dirty="0" err="1"/>
              <a:t>или</a:t>
            </a:r>
            <a:r>
              <a:rPr dirty="0"/>
              <a:t> </a:t>
            </a:r>
            <a:r>
              <a:rPr dirty="0" err="1"/>
              <a:t>ужином</a:t>
            </a:r>
            <a:r>
              <a:rPr dirty="0"/>
              <a:t>.</a:t>
            </a:r>
          </a:p>
        </p:txBody>
      </p:sp>
      <p:sp>
        <p:nvSpPr>
          <p:cNvPr id="276" name="Прямоугольник 3"/>
          <p:cNvSpPr txBox="1"/>
          <p:nvPr/>
        </p:nvSpPr>
        <p:spPr>
          <a:xfrm>
            <a:off x="488660" y="402042"/>
            <a:ext cx="3111828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000" b="1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Формат игры</a:t>
            </a:r>
          </a:p>
        </p:txBody>
      </p:sp>
      <p:sp>
        <p:nvSpPr>
          <p:cNvPr id="277" name="Линия"/>
          <p:cNvSpPr/>
          <p:nvPr/>
        </p:nvSpPr>
        <p:spPr>
          <a:xfrm>
            <a:off x="533400" y="4700127"/>
            <a:ext cx="5517861" cy="1"/>
          </a:xfrm>
          <a:prstGeom prst="line">
            <a:avLst/>
          </a:prstGeom>
          <a:ln w="25400">
            <a:solidFill>
              <a:srgbClr val="DE006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78" name="Прямоугольник"/>
          <p:cNvSpPr/>
          <p:nvPr/>
        </p:nvSpPr>
        <p:spPr>
          <a:xfrm>
            <a:off x="6847457" y="-6790"/>
            <a:ext cx="5403238" cy="6871580"/>
          </a:xfrm>
          <a:prstGeom prst="rect">
            <a:avLst/>
          </a:prstGeom>
          <a:solidFill>
            <a:srgbClr val="4A0045">
              <a:alpha val="39695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5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601</Words>
  <Application>Microsoft Office PowerPoint</Application>
  <PresentationFormat>Произвольный</PresentationFormat>
  <Paragraphs>143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Мозгобойню можно играть: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rgpm</dc:creator>
  <cp:lastModifiedBy>Asus</cp:lastModifiedBy>
  <cp:revision>12</cp:revision>
  <dcterms:modified xsi:type="dcterms:W3CDTF">2019-07-12T13:01:54Z</dcterms:modified>
</cp:coreProperties>
</file>